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Merriweather"/>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erriweather-boldItalic.fntdata"/><Relationship Id="rId83" Type="http://schemas.openxmlformats.org/officeDocument/2006/relationships/font" Target="fonts/Merriweather-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Merriweather-bold.fntdata"/><Relationship Id="rId81"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d4b6b9f1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d4b6b9f1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d4b6b9f1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d4b6b9f1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d4b6b9f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d4b6b9f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d4b6b9f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d4b6b9f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d4b6b9f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d4b6b9f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d4b6b9f1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d4b6b9f1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d4b6b9f1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d4b6b9f1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d4b6b9f1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d4b6b9f1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d4b6b9f1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d4b6b9f1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d4b6b9f1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d4b6b9f1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abc9f5f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abc9f5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d4b6b9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d4b6b9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aec2ed18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aec2ed18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aec2ed18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aec2ed18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d8b98e61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d8b98e61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d8b98e61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d8b98e61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d8b98e61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d8b98e61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d8b98e61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d8b98e61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d8b98e6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d8b98e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d8b98e6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d8b98e6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d8b98e6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d8b98e6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abc9f5f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abc9f5f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d8b98e6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d8b98e6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d8b98e6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d8b98e61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d8b98e61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d8b98e61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d8b98e61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d8b98e61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d8b98e6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d8b98e6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e5be3f14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e5be3f14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e5be3f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e5be3f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e5be3f1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e5be3f1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e5be3f14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e5be3f14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e5be3f14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e5be3f14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abc9f5f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abc9f5f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e5be3f14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e5be3f14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e5be3f1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e5be3f1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e5be3f14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e5be3f14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e5be3f14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e5be3f14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e5be3f14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e5be3f14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e5be3f14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e5be3f14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e5be3f14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e5be3f14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e5be3f14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e5be3f14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e5be3f14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e5be3f14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e5be3f14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e5be3f14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abc9f5f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abc9f5f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e5be3f14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e5be3f14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ecaf2fa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ecaf2fa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ecaf2fa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ecaf2fa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ecaf2fac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ecaf2fac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ecaf2fa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ecaf2fa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ecaf2fac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ecaf2fac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ecaf2fac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ecaf2fac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ecaf2fac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ecaf2fac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ee205e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ee205e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ee205e1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ee205e1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abc9f5f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abc9f5f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ee205e1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ee205e1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ee205e1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ee205e1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ee205e1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ee205e1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ee205e1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ee205e1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ee205e1c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ee205e1c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ee205e1c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ee205e1c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ee205e1c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ee205e1c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f4be87c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f4be87c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f4be87c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f4be87c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f4be87c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f4be87c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abc9f5f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abc9f5f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f4be87cb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f4be87cb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f4be87cb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f4be87c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f4be87c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f4be87c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f4be87cb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df4be87cb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f4be87cb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f4be87cb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f4be87cb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f4be87cb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abc9f5fa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abc9f5fa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abc9f5fa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abc9f5fa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19.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61.png"/><Relationship Id="rId5"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9.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2.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4.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1.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CHAPTER 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RELATIONAL DATABASES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Model</a:t>
            </a:r>
            <a:endParaRPr/>
          </a:p>
        </p:txBody>
      </p:sp>
      <p:sp>
        <p:nvSpPr>
          <p:cNvPr id="116" name="Google Shape;116;p22"/>
          <p:cNvSpPr txBox="1"/>
          <p:nvPr>
            <p:ph idx="1" type="body"/>
          </p:nvPr>
        </p:nvSpPr>
        <p:spPr>
          <a:xfrm>
            <a:off x="311700" y="1152475"/>
            <a:ext cx="44487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chemeClr val="dk1"/>
              </a:buClr>
              <a:buSzPts val="1000"/>
              <a:buChar char="●"/>
            </a:pPr>
            <a:r>
              <a:rPr lang="en" sz="1000">
                <a:solidFill>
                  <a:schemeClr val="dk1"/>
                </a:solidFill>
              </a:rPr>
              <a:t>A collection of conceptual tools for describing data, data relationships, data semantics, and consistency constraints.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 A data model provides a way to describe the design of a database at the physical, logical, and view levels. </a:t>
            </a:r>
            <a:endParaRPr sz="1000">
              <a:solidFill>
                <a:schemeClr val="dk1"/>
              </a:solidFill>
            </a:endParaRPr>
          </a:p>
          <a:p>
            <a:pPr indent="0" lvl="0" marL="457200" rtl="0" algn="l">
              <a:spcBef>
                <a:spcPts val="1200"/>
              </a:spcBef>
              <a:spcAft>
                <a:spcPts val="0"/>
              </a:spcAft>
              <a:buNone/>
            </a:pPr>
            <a:r>
              <a:rPr lang="en" sz="1100">
                <a:solidFill>
                  <a:schemeClr val="dk1"/>
                </a:solidFill>
              </a:rPr>
              <a:t>				</a:t>
            </a:r>
            <a:endParaRPr sz="1100">
              <a:solidFill>
                <a:schemeClr val="dk1"/>
              </a:solidFill>
            </a:endParaRPr>
          </a:p>
          <a:p>
            <a:pPr indent="-292100" lvl="0" marL="457200" rtl="0" algn="l">
              <a:spcBef>
                <a:spcPts val="0"/>
              </a:spcBef>
              <a:spcAft>
                <a:spcPts val="0"/>
              </a:spcAft>
              <a:buClr>
                <a:schemeClr val="dk1"/>
              </a:buClr>
              <a:buSzPts val="1000"/>
              <a:buAutoNum type="arabicPeriod"/>
            </a:pPr>
            <a:r>
              <a:rPr b="1" lang="en" sz="1000">
                <a:solidFill>
                  <a:schemeClr val="dk1"/>
                </a:solidFill>
              </a:rPr>
              <a:t>Relational Model</a:t>
            </a:r>
            <a:r>
              <a:rPr lang="en" sz="1000">
                <a:solidFill>
                  <a:schemeClr val="dk1"/>
                </a:solidFill>
              </a:rPr>
              <a:t>. The relational model uses a collection of tables to represent both data and the relationships among those data. Each table has multiple columns, and each column has a unique name. Tables are also known as </a:t>
            </a:r>
            <a:r>
              <a:rPr b="1" lang="en" sz="1000">
                <a:solidFill>
                  <a:schemeClr val="dk1"/>
                </a:solidFill>
              </a:rPr>
              <a:t>relations</a:t>
            </a:r>
            <a:r>
              <a:rPr lang="en" sz="1000">
                <a:solidFill>
                  <a:schemeClr val="dk1"/>
                </a:solidFill>
              </a:rPr>
              <a:t>.The  relational model is  an example of a record-based model. </a:t>
            </a:r>
            <a:endParaRPr sz="1000">
              <a:solidFill>
                <a:schemeClr val="dk1"/>
              </a:solidFill>
            </a:endParaRPr>
          </a:p>
          <a:p>
            <a:pPr indent="0" lvl="0" marL="0" rtl="0" algn="l">
              <a:spcBef>
                <a:spcPts val="1200"/>
              </a:spcBef>
              <a:spcAft>
                <a:spcPts val="0"/>
              </a:spcAft>
              <a:buNone/>
            </a:pPr>
            <a:r>
              <a:rPr lang="en" sz="1100">
                <a:solidFill>
                  <a:schemeClr val="dk1"/>
                </a:solidFill>
              </a:rPr>
              <a:t>2.          </a:t>
            </a:r>
            <a:r>
              <a:rPr b="1" lang="en" sz="1000">
                <a:solidFill>
                  <a:schemeClr val="dk1"/>
                </a:solidFill>
              </a:rPr>
              <a:t>Entity-Relationship Model</a:t>
            </a:r>
            <a:r>
              <a:rPr lang="en" sz="1000">
                <a:solidFill>
                  <a:schemeClr val="dk1"/>
                </a:solidFill>
              </a:rPr>
              <a:t>. </a:t>
            </a:r>
            <a:endParaRPr sz="1000">
              <a:solidFill>
                <a:schemeClr val="dk1"/>
              </a:solidFill>
            </a:endParaRPr>
          </a:p>
          <a:p>
            <a:pPr indent="0" lvl="0" marL="0" rtl="0" algn="l">
              <a:spcBef>
                <a:spcPts val="0"/>
              </a:spcBef>
              <a:spcAft>
                <a:spcPts val="0"/>
              </a:spcAft>
              <a:buNone/>
            </a:pPr>
            <a:r>
              <a:rPr lang="en" sz="1000">
                <a:solidFill>
                  <a:schemeClr val="dk1"/>
                </a:solidFill>
              </a:rPr>
              <a:t>            	  uses a collection of basic objects, called </a:t>
            </a:r>
            <a:r>
              <a:rPr i="1" lang="en" sz="1000">
                <a:solidFill>
                  <a:schemeClr val="dk1"/>
                </a:solidFill>
              </a:rPr>
              <a:t>entities</a:t>
            </a:r>
            <a:r>
              <a:rPr lang="en" sz="1000">
                <a:solidFill>
                  <a:schemeClr val="dk1"/>
                </a:solidFill>
              </a:rPr>
              <a:t>, and </a:t>
            </a:r>
            <a:r>
              <a:rPr i="1" lang="en" sz="1000">
                <a:solidFill>
                  <a:schemeClr val="dk1"/>
                </a:solidFill>
              </a:rPr>
              <a:t>relationships   </a:t>
            </a:r>
            <a:endParaRPr i="1" sz="1000">
              <a:solidFill>
                <a:schemeClr val="dk1"/>
              </a:solidFill>
            </a:endParaRPr>
          </a:p>
          <a:p>
            <a:pPr indent="0" lvl="0" marL="0" rtl="0" algn="l">
              <a:spcBef>
                <a:spcPts val="0"/>
              </a:spcBef>
              <a:spcAft>
                <a:spcPts val="0"/>
              </a:spcAft>
              <a:buNone/>
            </a:pPr>
            <a:r>
              <a:rPr lang="en" sz="1000">
                <a:solidFill>
                  <a:schemeClr val="dk1"/>
                </a:solidFill>
              </a:rPr>
              <a:t>               among these objects. An entity is a “thing” or “object” in the real </a:t>
            </a:r>
            <a:endParaRPr sz="1000">
              <a:solidFill>
                <a:schemeClr val="dk1"/>
              </a:solidFill>
            </a:endParaRPr>
          </a:p>
          <a:p>
            <a:pPr indent="0" lvl="0" marL="0" rtl="0" algn="l">
              <a:spcBef>
                <a:spcPts val="0"/>
              </a:spcBef>
              <a:spcAft>
                <a:spcPts val="0"/>
              </a:spcAft>
              <a:buNone/>
            </a:pPr>
            <a:r>
              <a:rPr lang="en" sz="1000">
                <a:solidFill>
                  <a:schemeClr val="dk1"/>
                </a:solidFill>
              </a:rPr>
              <a:t>               world that is distinguishable from other objects.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17" name="Google Shape;117;p22"/>
          <p:cNvSpPr txBox="1"/>
          <p:nvPr/>
        </p:nvSpPr>
        <p:spPr>
          <a:xfrm>
            <a:off x="5832300" y="42375"/>
            <a:ext cx="3000000" cy="491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3. Object oriented Model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000">
                <a:solidFill>
                  <a:schemeClr val="dk1"/>
                </a:solidFill>
              </a:rPr>
              <a:t>O</a:t>
            </a:r>
            <a:r>
              <a:rPr lang="en" sz="1000">
                <a:solidFill>
                  <a:schemeClr val="dk1"/>
                </a:solidFill>
              </a:rPr>
              <a:t>bject-oriented data model that can be seen as extending the </a:t>
            </a:r>
            <a:r>
              <a:rPr lang="en" sz="900">
                <a:solidFill>
                  <a:schemeClr val="dk1"/>
                </a:solidFill>
              </a:rPr>
              <a:t>E-R </a:t>
            </a:r>
            <a:r>
              <a:rPr lang="en" sz="1000">
                <a:solidFill>
                  <a:schemeClr val="dk1"/>
                </a:solidFill>
              </a:rPr>
              <a:t>model with notions of encapsulation, methods (functions), and object identity. The object-relational data model combines features of the object-oriented data model and relational data model.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4. </a:t>
            </a:r>
            <a:r>
              <a:rPr lang="en" sz="1100">
                <a:solidFill>
                  <a:schemeClr val="dk1"/>
                </a:solidFill>
              </a:rPr>
              <a:t>		 	 	 	</a:t>
            </a:r>
            <a:r>
              <a:rPr b="1" lang="en" sz="1000">
                <a:solidFill>
                  <a:schemeClr val="dk1"/>
                </a:solidFill>
              </a:rPr>
              <a:t>Semistructured Data Model</a:t>
            </a:r>
            <a:r>
              <a:rPr lang="en" sz="1000">
                <a:solidFill>
                  <a:schemeClr val="dk1"/>
                </a:solidFill>
              </a:rPr>
              <a:t>. The semistructured data model permits the specification of data where individual data items of the same type may have different sets of attributes. This is in contrast to the data models mentioned earlier, where every data item of a particular type must have the same set of attributes. The </a:t>
            </a:r>
            <a:r>
              <a:rPr b="1" lang="en" sz="1000">
                <a:solidFill>
                  <a:schemeClr val="dk1"/>
                </a:solidFill>
              </a:rPr>
              <a:t>Extensible Markup Language (</a:t>
            </a:r>
            <a:r>
              <a:rPr b="1" lang="en" sz="900">
                <a:solidFill>
                  <a:schemeClr val="dk1"/>
                </a:solidFill>
              </a:rPr>
              <a:t>XML</a:t>
            </a:r>
            <a:r>
              <a:rPr b="1" lang="en" sz="1000">
                <a:solidFill>
                  <a:schemeClr val="dk1"/>
                </a:solidFill>
              </a:rPr>
              <a:t>) </a:t>
            </a:r>
            <a:r>
              <a:rPr lang="en" sz="1000">
                <a:solidFill>
                  <a:schemeClr val="dk1"/>
                </a:solidFill>
              </a:rPr>
              <a:t>is widely used to represent semistructured data.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a:t>
            </a:r>
            <a:r>
              <a:rPr lang="en" sz="1000">
                <a:solidFill>
                  <a:schemeClr val="dk1"/>
                </a:solidFill>
              </a:rPr>
              <a:t>he </a:t>
            </a:r>
            <a:r>
              <a:rPr b="1" lang="en" sz="1000">
                <a:solidFill>
                  <a:schemeClr val="dk1"/>
                </a:solidFill>
              </a:rPr>
              <a:t>network data model </a:t>
            </a:r>
            <a:r>
              <a:rPr lang="en" sz="1000">
                <a:solidFill>
                  <a:schemeClr val="dk1"/>
                </a:solidFill>
              </a:rPr>
              <a:t>and the </a:t>
            </a:r>
            <a:r>
              <a:rPr b="1" lang="en" sz="1000">
                <a:solidFill>
                  <a:schemeClr val="dk1"/>
                </a:solidFill>
              </a:rPr>
              <a:t>hierarchical data model </a:t>
            </a:r>
            <a:r>
              <a:rPr lang="en" sz="1000">
                <a:solidFill>
                  <a:schemeClr val="dk1"/>
                </a:solidFill>
              </a:rPr>
              <a:t>pre- ceded the relational data model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Architecture</a:t>
            </a:r>
            <a:endParaRPr/>
          </a:p>
        </p:txBody>
      </p:sp>
      <p:sp>
        <p:nvSpPr>
          <p:cNvPr id="123" name="Google Shape;123;p23"/>
          <p:cNvSpPr txBox="1"/>
          <p:nvPr>
            <p:ph idx="1" type="body"/>
          </p:nvPr>
        </p:nvSpPr>
        <p:spPr>
          <a:xfrm>
            <a:off x="311700" y="1152475"/>
            <a:ext cx="432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chemeClr val="dk1"/>
                </a:solidFill>
              </a:rPr>
              <a:t>In a </a:t>
            </a:r>
            <a:r>
              <a:rPr b="1" lang="en" sz="1000">
                <a:solidFill>
                  <a:schemeClr val="dk1"/>
                </a:solidFill>
              </a:rPr>
              <a:t>two-tier architecture</a:t>
            </a:r>
            <a:r>
              <a:rPr lang="en" sz="1000">
                <a:solidFill>
                  <a:schemeClr val="dk1"/>
                </a:solidFill>
              </a:rPr>
              <a:t>, the application resides at the client machine, where it invokes database system functionality at the server machine through query language statements. </a:t>
            </a:r>
            <a:endParaRPr sz="1000">
              <a:solidFill>
                <a:schemeClr val="dk1"/>
              </a:solidFill>
            </a:endParaRPr>
          </a:p>
          <a:p>
            <a:pPr indent="0" lvl="0" marL="0" rtl="0" algn="l">
              <a:spcBef>
                <a:spcPts val="1200"/>
              </a:spcBef>
              <a:spcAft>
                <a:spcPts val="0"/>
              </a:spcAft>
              <a:buNone/>
            </a:pPr>
            <a:r>
              <a:rPr lang="en" sz="1000">
                <a:solidFill>
                  <a:schemeClr val="dk1"/>
                </a:solidFill>
              </a:rPr>
              <a:t>Application program interface standards like </a:t>
            </a:r>
            <a:r>
              <a:rPr lang="en" sz="900">
                <a:solidFill>
                  <a:schemeClr val="dk1"/>
                </a:solidFill>
              </a:rPr>
              <a:t>ODBC </a:t>
            </a:r>
            <a:r>
              <a:rPr lang="en" sz="1000">
                <a:solidFill>
                  <a:schemeClr val="dk1"/>
                </a:solidFill>
              </a:rPr>
              <a:t>and </a:t>
            </a:r>
            <a:r>
              <a:rPr lang="en" sz="900">
                <a:solidFill>
                  <a:schemeClr val="dk1"/>
                </a:solidFill>
              </a:rPr>
              <a:t>JDBC </a:t>
            </a:r>
            <a:r>
              <a:rPr lang="en" sz="1000">
                <a:solidFill>
                  <a:schemeClr val="dk1"/>
                </a:solidFill>
              </a:rPr>
              <a:t>are used for interaction between the client and the server.</a:t>
            </a:r>
            <a:endParaRPr sz="10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1200"/>
              </a:spcAft>
              <a:buNone/>
            </a:pPr>
            <a:r>
              <a:t/>
            </a:r>
            <a:endParaRPr/>
          </a:p>
        </p:txBody>
      </p:sp>
      <p:sp>
        <p:nvSpPr>
          <p:cNvPr id="124" name="Google Shape;124;p23"/>
          <p:cNvSpPr txBox="1"/>
          <p:nvPr/>
        </p:nvSpPr>
        <p:spPr>
          <a:xfrm>
            <a:off x="5358350" y="686175"/>
            <a:ext cx="3585600" cy="21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I</a:t>
            </a:r>
            <a:r>
              <a:rPr lang="en" sz="1000">
                <a:solidFill>
                  <a:schemeClr val="dk1"/>
                </a:solidFill>
              </a:rPr>
              <a:t>n a </a:t>
            </a:r>
            <a:r>
              <a:rPr b="1" lang="en" sz="1000">
                <a:solidFill>
                  <a:schemeClr val="dk1"/>
                </a:solidFill>
              </a:rPr>
              <a:t>three-tier architecture</a:t>
            </a:r>
            <a:r>
              <a:rPr lang="en" sz="1000">
                <a:solidFill>
                  <a:schemeClr val="dk1"/>
                </a:solidFill>
              </a:rPr>
              <a:t>, the client machine acts as merely a front end and does not contain any direct database calls. Instead, the client end communicates with an </a:t>
            </a:r>
            <a:r>
              <a:rPr b="1" lang="en" sz="1000">
                <a:solidFill>
                  <a:schemeClr val="dk1"/>
                </a:solidFill>
              </a:rPr>
              <a:t>application server</a:t>
            </a:r>
            <a:r>
              <a:rPr lang="en" sz="1000">
                <a:solidFill>
                  <a:schemeClr val="dk1"/>
                </a:solidFill>
              </a:rPr>
              <a:t>, usually through a forms interface. The application server in turn communicates with a database system to access data. The </a:t>
            </a:r>
            <a:r>
              <a:rPr b="1" lang="en" sz="1000">
                <a:solidFill>
                  <a:schemeClr val="dk1"/>
                </a:solidFill>
              </a:rPr>
              <a:t>business logic </a:t>
            </a:r>
            <a:r>
              <a:rPr lang="en" sz="1000">
                <a:solidFill>
                  <a:schemeClr val="dk1"/>
                </a:solidFill>
              </a:rPr>
              <a:t>of the application, which says what actions to carry out under what conditions, is embedded in the application server, instead of being distributed across multiple clients. Three-tier applications are more appropriate for large applications, and for applications that run on the World Wide Web. </a:t>
            </a:r>
            <a:endParaRPr sz="1000">
              <a:solidFill>
                <a:schemeClr val="dk1"/>
              </a:solidFill>
            </a:endParaRPr>
          </a:p>
        </p:txBody>
      </p:sp>
      <p:pic>
        <p:nvPicPr>
          <p:cNvPr id="125" name="Google Shape;125;p23"/>
          <p:cNvPicPr preferRelativeResize="0"/>
          <p:nvPr/>
        </p:nvPicPr>
        <p:blipFill>
          <a:blip r:embed="rId3">
            <a:alphaModFix/>
          </a:blip>
          <a:stretch>
            <a:fillRect/>
          </a:stretch>
        </p:blipFill>
        <p:spPr>
          <a:xfrm>
            <a:off x="560800" y="2923725"/>
            <a:ext cx="1689501" cy="1716425"/>
          </a:xfrm>
          <a:prstGeom prst="rect">
            <a:avLst/>
          </a:prstGeom>
          <a:noFill/>
          <a:ln>
            <a:noFill/>
          </a:ln>
        </p:spPr>
      </p:pic>
      <p:pic>
        <p:nvPicPr>
          <p:cNvPr id="126" name="Google Shape;126;p23"/>
          <p:cNvPicPr preferRelativeResize="0"/>
          <p:nvPr/>
        </p:nvPicPr>
        <p:blipFill>
          <a:blip r:embed="rId4">
            <a:alphaModFix/>
          </a:blip>
          <a:stretch>
            <a:fillRect/>
          </a:stretch>
        </p:blipFill>
        <p:spPr>
          <a:xfrm>
            <a:off x="5777548" y="2794875"/>
            <a:ext cx="2295526" cy="2131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281450" y="118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55307"/>
              <a:buFont typeface="Arial"/>
              <a:buNone/>
            </a:pPr>
            <a:r>
              <a:rPr b="1" lang="en" sz="1988"/>
              <a:t>Database Users and User Interfaces</a:t>
            </a: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lnSpc>
                <a:spcPct val="115000"/>
              </a:lnSpc>
              <a:spcBef>
                <a:spcPts val="1200"/>
              </a:spcBef>
              <a:spcAft>
                <a:spcPts val="0"/>
              </a:spcAft>
              <a:buNone/>
            </a:pPr>
            <a:r>
              <a:rPr lang="en" sz="1000"/>
              <a:t>There are four different types of database-system users, differentiated by the way they expect to interact with the system.</a:t>
            </a:r>
            <a:endParaRPr sz="1000"/>
          </a:p>
          <a:p>
            <a:pPr indent="-285750" lvl="0" marL="457200" rtl="0" algn="l">
              <a:lnSpc>
                <a:spcPct val="115000"/>
              </a:lnSpc>
              <a:spcBef>
                <a:spcPts val="1200"/>
              </a:spcBef>
              <a:spcAft>
                <a:spcPts val="0"/>
              </a:spcAft>
              <a:buSzPct val="100000"/>
              <a:buAutoNum type="arabicPeriod"/>
            </a:pPr>
            <a:r>
              <a:rPr b="1" lang="en" sz="1000"/>
              <a:t>Na ̈ıve users </a:t>
            </a:r>
            <a:r>
              <a:rPr lang="en" sz="1000"/>
              <a:t>are unsophisticated users who interact with the system by invoking one of the application programs.                                                          Example:                                                                                                                                                                                                                                    </a:t>
            </a:r>
            <a:r>
              <a:rPr lang="en" sz="1100"/>
              <a:t>C</a:t>
            </a:r>
            <a:r>
              <a:rPr lang="en" sz="1000"/>
              <a:t>onsider a student, who during class registration period, wishes to register for a class by using a Web interface. Such a user connects to a Web application program that runs at a Web server. The appli- cation first verifies the identity of the user, and allows her to access a form where she enters the desired information. The form information is sent back to the Web application at the server, which then determines if there is room in the class (by retrieving information from the database) and if so adds the student information to the class roster in the database.</a:t>
            </a:r>
            <a:endParaRPr sz="1000"/>
          </a:p>
          <a:p>
            <a:pPr indent="0" lvl="0" marL="457200" rtl="0" algn="l">
              <a:lnSpc>
                <a:spcPct val="115000"/>
              </a:lnSpc>
              <a:spcBef>
                <a:spcPts val="1200"/>
              </a:spcBef>
              <a:spcAft>
                <a:spcPts val="0"/>
              </a:spcAft>
              <a:buNone/>
            </a:pPr>
            <a:r>
              <a:t/>
            </a:r>
            <a:endParaRPr sz="1000"/>
          </a:p>
          <a:p>
            <a:pPr indent="-285750" lvl="0" marL="457200" rtl="0" algn="l">
              <a:lnSpc>
                <a:spcPct val="115000"/>
              </a:lnSpc>
              <a:spcBef>
                <a:spcPts val="1200"/>
              </a:spcBef>
              <a:spcAft>
                <a:spcPts val="0"/>
              </a:spcAft>
              <a:buSzPct val="100000"/>
              <a:buAutoNum type="arabicPeriod"/>
            </a:pPr>
            <a:r>
              <a:rPr b="1" lang="en" sz="1000"/>
              <a:t>Application programmers </a:t>
            </a:r>
            <a:r>
              <a:rPr lang="en" sz="1000"/>
              <a:t>are computer professionals who write application programs. Application programmers can choose from many tools to develop user interfaces. </a:t>
            </a:r>
            <a:r>
              <a:rPr b="1" lang="en" sz="1000"/>
              <a:t>Rapid application development (</a:t>
            </a:r>
            <a:r>
              <a:rPr b="1" lang="en" sz="900"/>
              <a:t>RAD</a:t>
            </a:r>
            <a:r>
              <a:rPr b="1" lang="en" sz="1000"/>
              <a:t>) </a:t>
            </a:r>
            <a:r>
              <a:rPr lang="en" sz="1000"/>
              <a:t>tools are tools that enable an application programmer to construct forms and reports with minimal programming effort.</a:t>
            </a:r>
            <a:endParaRPr sz="1000"/>
          </a:p>
          <a:p>
            <a:pPr indent="0" lvl="0" marL="0" rtl="0" algn="l">
              <a:lnSpc>
                <a:spcPct val="115000"/>
              </a:lnSpc>
              <a:spcBef>
                <a:spcPts val="1200"/>
              </a:spcBef>
              <a:spcAft>
                <a:spcPts val="0"/>
              </a:spcAft>
              <a:buNone/>
            </a:pPr>
            <a:r>
              <a:t/>
            </a:r>
            <a:endParaRPr sz="1000"/>
          </a:p>
          <a:p>
            <a:pPr indent="-285750" lvl="0" marL="457200" rtl="0" algn="l">
              <a:lnSpc>
                <a:spcPct val="115000"/>
              </a:lnSpc>
              <a:spcBef>
                <a:spcPts val="1200"/>
              </a:spcBef>
              <a:spcAft>
                <a:spcPts val="0"/>
              </a:spcAft>
              <a:buSzPct val="100000"/>
              <a:buAutoNum type="arabicPeriod"/>
            </a:pPr>
            <a:r>
              <a:rPr b="1" lang="en" sz="1000"/>
              <a:t>Sophisticated users </a:t>
            </a:r>
            <a:r>
              <a:rPr lang="en" sz="1000"/>
              <a:t>interact with the system without writing programs. Instead, they form their requests either using a database query language or by using tools such as data analysis software. Analysts who submit queries to explore data in the database fall in this category. </a:t>
            </a:r>
            <a:endParaRPr sz="1000"/>
          </a:p>
          <a:p>
            <a:pPr indent="0" lvl="0" marL="457200" rtl="0" algn="l">
              <a:lnSpc>
                <a:spcPct val="115000"/>
              </a:lnSpc>
              <a:spcBef>
                <a:spcPts val="1200"/>
              </a:spcBef>
              <a:spcAft>
                <a:spcPts val="0"/>
              </a:spcAft>
              <a:buNone/>
            </a:pPr>
            <a:r>
              <a:t/>
            </a:r>
            <a:endParaRPr sz="1000"/>
          </a:p>
          <a:p>
            <a:pPr indent="-285750" lvl="0" marL="457200" rtl="0" algn="l">
              <a:lnSpc>
                <a:spcPct val="115000"/>
              </a:lnSpc>
              <a:spcBef>
                <a:spcPts val="1200"/>
              </a:spcBef>
              <a:spcAft>
                <a:spcPts val="0"/>
              </a:spcAft>
              <a:buSzPct val="100000"/>
              <a:buAutoNum type="arabicPeriod"/>
            </a:pPr>
            <a:r>
              <a:rPr lang="en" sz="1000"/>
              <a:t>S</a:t>
            </a:r>
            <a:r>
              <a:rPr b="1" lang="en" sz="1000"/>
              <a:t>pecialized users </a:t>
            </a:r>
            <a:r>
              <a:rPr lang="en" sz="1000"/>
              <a:t>are sophisticated users who write specialized database applications that do not fit into the traditional data-processing framework. Among these applications are computer-aided design systems, knowledge- base and expert systems, systems that store data with complex data types (for example, graphics data and audio data), and environment-modeling systems. </a:t>
            </a:r>
            <a:br>
              <a:rPr lang="en" sz="1000"/>
            </a:br>
            <a:r>
              <a:rPr lang="en" sz="1200"/>
              <a:t> 						</a:t>
            </a:r>
            <a:endParaRPr sz="1200"/>
          </a:p>
          <a:p>
            <a:pPr indent="0" lvl="0" marL="0" rtl="0" algn="l">
              <a:lnSpc>
                <a:spcPct val="115000"/>
              </a:lnSpc>
              <a:spcBef>
                <a:spcPts val="1200"/>
              </a:spcBef>
              <a:spcAft>
                <a:spcPts val="0"/>
              </a:spcAft>
              <a:buNone/>
            </a:pPr>
            <a:r>
              <a:rPr lang="en" sz="1100"/>
              <a:t>					 				</a:t>
            </a:r>
            <a:endParaRPr sz="1100"/>
          </a:p>
          <a:p>
            <a:pPr indent="-228600" lvl="0" marL="457200" rtl="0" algn="l">
              <a:lnSpc>
                <a:spcPct val="115000"/>
              </a:lnSpc>
              <a:spcBef>
                <a:spcPts val="1200"/>
              </a:spcBef>
              <a:spcAft>
                <a:spcPts val="0"/>
              </a:spcAft>
              <a:buNone/>
            </a:pPr>
            <a:r>
              <a:rPr lang="en" sz="1100"/>
              <a:t>		</a:t>
            </a:r>
            <a:br>
              <a:rPr lang="en" sz="1000"/>
            </a:br>
            <a:r>
              <a:rPr lang="en" sz="1200"/>
              <a:t> 						</a:t>
            </a:r>
            <a:endParaRPr sz="1200"/>
          </a:p>
          <a:p>
            <a:pPr indent="0" lvl="0" marL="0" rtl="0" algn="l">
              <a:lnSpc>
                <a:spcPct val="115000"/>
              </a:lnSpc>
              <a:spcBef>
                <a:spcPts val="1200"/>
              </a:spcBef>
              <a:spcAft>
                <a:spcPts val="0"/>
              </a:spcAft>
              <a:buNone/>
            </a:pPr>
            <a:r>
              <a:rPr lang="en" sz="1100"/>
              <a:t>					 				</a:t>
            </a:r>
            <a:endParaRPr sz="1100"/>
          </a:p>
          <a:p>
            <a:pPr indent="-228600" lvl="0" marL="457200" rtl="0" algn="l">
              <a:lnSpc>
                <a:spcPct val="115000"/>
              </a:lnSpc>
              <a:spcBef>
                <a:spcPts val="1200"/>
              </a:spcBef>
              <a:spcAft>
                <a:spcPts val="0"/>
              </a:spcAft>
              <a:buNone/>
            </a:pPr>
            <a:r>
              <a:rPr lang="en" sz="1100"/>
              <a:t>			</a:t>
            </a:r>
            <a:r>
              <a:rPr lang="en" sz="1000"/>
              <a:t> </a:t>
            </a:r>
            <a:endParaRPr sz="1000"/>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r>
              <a:rPr lang="en" sz="1100"/>
              <a:t>		</a:t>
            </a:r>
            <a:endParaRPr sz="1100"/>
          </a:p>
          <a:p>
            <a:pPr indent="0" lvl="0" marL="0" rtl="0" algn="l">
              <a:lnSpc>
                <a:spcPct val="115000"/>
              </a:lnSpc>
              <a:spcBef>
                <a:spcPts val="1200"/>
              </a:spcBef>
              <a:spcAft>
                <a:spcPts val="0"/>
              </a:spcAft>
              <a:buNone/>
            </a:pPr>
            <a:r>
              <a:t/>
            </a:r>
            <a:endParaRPr sz="1000"/>
          </a:p>
          <a:p>
            <a:pPr indent="0" lvl="0" marL="0" rtl="0" algn="l">
              <a:lnSpc>
                <a:spcPct val="115000"/>
              </a:lnSpc>
              <a:spcBef>
                <a:spcPts val="1200"/>
              </a:spcBef>
              <a:spcAft>
                <a:spcPts val="0"/>
              </a:spcAft>
              <a:buClr>
                <a:schemeClr val="dk1"/>
              </a:buClr>
              <a:buSzPct val="110000"/>
              <a:buFont typeface="Arial"/>
              <a:buNone/>
            </a:pPr>
            <a:r>
              <a:rPr lang="en" sz="1000"/>
              <a:t> </a:t>
            </a:r>
            <a:endParaRPr sz="1000"/>
          </a:p>
          <a:p>
            <a:pPr indent="0" lvl="0" marL="0" rtl="0" algn="l">
              <a:lnSpc>
                <a:spcPct val="115000"/>
              </a:lnSpc>
              <a:spcBef>
                <a:spcPts val="120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rotWithShape="1">
          <a:blip r:embed="rId3">
            <a:alphaModFix/>
          </a:blip>
          <a:srcRect b="0" l="1990" r="-1990" t="0"/>
          <a:stretch/>
        </p:blipFill>
        <p:spPr>
          <a:xfrm>
            <a:off x="133225" y="1202300"/>
            <a:ext cx="8772550" cy="3501725"/>
          </a:xfrm>
          <a:prstGeom prst="rect">
            <a:avLst/>
          </a:prstGeom>
          <a:noFill/>
          <a:ln>
            <a:noFill/>
          </a:ln>
        </p:spPr>
      </p:pic>
      <p:sp>
        <p:nvSpPr>
          <p:cNvPr id="137" name="Google Shape;137;p25"/>
          <p:cNvSpPr txBox="1"/>
          <p:nvPr/>
        </p:nvSpPr>
        <p:spPr>
          <a:xfrm>
            <a:off x="201475" y="198225"/>
            <a:ext cx="571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Database Administrator</a:t>
            </a:r>
            <a:endParaRPr b="1"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74775" y="436925"/>
            <a:ext cx="8812525" cy="426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Relational Database</a:t>
            </a:r>
            <a:endParaRPr/>
          </a:p>
        </p:txBody>
      </p:sp>
      <p:sp>
        <p:nvSpPr>
          <p:cNvPr id="148" name="Google Shape;148;p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b="1" lang="en" sz="1200">
                <a:solidFill>
                  <a:schemeClr val="dk1"/>
                </a:solidFill>
              </a:rPr>
              <a:t>Structure of Relational Databases</a:t>
            </a:r>
            <a:endParaRPr b="1" sz="1200">
              <a:solidFill>
                <a:schemeClr val="dk1"/>
              </a:solidFill>
            </a:endParaRPr>
          </a:p>
          <a:p>
            <a:pPr indent="0" lvl="0" marL="0" rtl="0" algn="l">
              <a:spcBef>
                <a:spcPts val="1200"/>
              </a:spcBef>
              <a:spcAft>
                <a:spcPts val="0"/>
              </a:spcAft>
              <a:buNone/>
            </a:pPr>
            <a:r>
              <a:rPr lang="en" sz="1000">
                <a:solidFill>
                  <a:schemeClr val="dk1"/>
                </a:solidFill>
              </a:rPr>
              <a:t>A relational database consists of a collection of </a:t>
            </a:r>
            <a:r>
              <a:rPr b="1" lang="en" sz="1000">
                <a:solidFill>
                  <a:schemeClr val="dk1"/>
                </a:solidFill>
              </a:rPr>
              <a:t>tables</a:t>
            </a:r>
            <a:r>
              <a:rPr lang="en" sz="1000">
                <a:solidFill>
                  <a:schemeClr val="dk1"/>
                </a:solidFill>
              </a:rPr>
              <a:t>, each of which is assigned a unique name. For example, consider the </a:t>
            </a:r>
            <a:r>
              <a:rPr i="1" lang="en" sz="1000">
                <a:solidFill>
                  <a:schemeClr val="dk1"/>
                </a:solidFill>
              </a:rPr>
              <a:t>instructor </a:t>
            </a:r>
            <a:r>
              <a:rPr lang="en" sz="1000">
                <a:solidFill>
                  <a:schemeClr val="dk1"/>
                </a:solidFill>
              </a:rPr>
              <a:t>table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000">
                <a:solidFill>
                  <a:schemeClr val="dk1"/>
                </a:solidFill>
              </a:rPr>
              <a:t>A  row in a table represents a </a:t>
            </a:r>
            <a:r>
              <a:rPr i="1" lang="en" sz="1000">
                <a:solidFill>
                  <a:schemeClr val="dk1"/>
                </a:solidFill>
              </a:rPr>
              <a:t>relationship </a:t>
            </a:r>
            <a:r>
              <a:rPr lang="en" sz="1000">
                <a:solidFill>
                  <a:schemeClr val="dk1"/>
                </a:solidFill>
              </a:rPr>
              <a:t>among a set of values.</a:t>
            </a:r>
            <a:endParaRPr sz="1000">
              <a:solidFill>
                <a:schemeClr val="dk1"/>
              </a:solidFill>
            </a:endParaRPr>
          </a:p>
          <a:p>
            <a:pPr indent="0" lvl="0" marL="0" rtl="0" algn="l">
              <a:spcBef>
                <a:spcPts val="1200"/>
              </a:spcBef>
              <a:spcAft>
                <a:spcPts val="1200"/>
              </a:spcAft>
              <a:buNone/>
            </a:pPr>
            <a:r>
              <a:rPr lang="en" sz="1000">
                <a:solidFill>
                  <a:schemeClr val="dk1"/>
                </a:solidFill>
              </a:rPr>
              <a:t>Since a table is a collection of such relationships, there is a close correspondence between the concept of </a:t>
            </a:r>
            <a:r>
              <a:rPr i="1" lang="en" sz="1000">
                <a:solidFill>
                  <a:schemeClr val="dk1"/>
                </a:solidFill>
              </a:rPr>
              <a:t>table </a:t>
            </a:r>
            <a:r>
              <a:rPr lang="en" sz="1000">
                <a:solidFill>
                  <a:schemeClr val="dk1"/>
                </a:solidFill>
              </a:rPr>
              <a:t>and the mathematical concept of </a:t>
            </a:r>
            <a:r>
              <a:rPr i="1" lang="en" sz="1000">
                <a:solidFill>
                  <a:schemeClr val="dk1"/>
                </a:solidFill>
              </a:rPr>
              <a:t>relation</a:t>
            </a:r>
            <a:r>
              <a:rPr lang="en" sz="1000">
                <a:solidFill>
                  <a:schemeClr val="dk1"/>
                </a:solidFill>
              </a:rPr>
              <a:t>, from which the relational data model takes its name </a:t>
            </a:r>
            <a:endParaRPr/>
          </a:p>
        </p:txBody>
      </p:sp>
      <p:sp>
        <p:nvSpPr>
          <p:cNvPr id="149" name="Google Shape;149;p27"/>
          <p:cNvSpPr txBox="1"/>
          <p:nvPr/>
        </p:nvSpPr>
        <p:spPr>
          <a:xfrm>
            <a:off x="5435900" y="564850"/>
            <a:ext cx="30000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r>
              <a:rPr lang="en" sz="1000">
                <a:solidFill>
                  <a:schemeClr val="dk1"/>
                </a:solidFill>
              </a:rPr>
              <a:t>I</a:t>
            </a:r>
            <a:r>
              <a:rPr lang="en" sz="1000">
                <a:solidFill>
                  <a:schemeClr val="dk1"/>
                </a:solidFill>
              </a:rPr>
              <a:t>n the relational model the term </a:t>
            </a:r>
            <a:r>
              <a:rPr b="1" lang="en" sz="1000">
                <a:solidFill>
                  <a:schemeClr val="dk1"/>
                </a:solidFill>
              </a:rPr>
              <a:t>relation </a:t>
            </a:r>
            <a:r>
              <a:rPr lang="en" sz="1000">
                <a:solidFill>
                  <a:schemeClr val="dk1"/>
                </a:solidFill>
              </a:rPr>
              <a:t>is used to refer to a table, while the term </a:t>
            </a:r>
            <a:r>
              <a:rPr b="1" lang="en" sz="1000">
                <a:solidFill>
                  <a:schemeClr val="dk1"/>
                </a:solidFill>
              </a:rPr>
              <a:t>tuple </a:t>
            </a:r>
            <a:r>
              <a:rPr lang="en" sz="1000">
                <a:solidFill>
                  <a:schemeClr val="dk1"/>
                </a:solidFill>
              </a:rPr>
              <a:t>is used to refer to a row. Similarly, the term </a:t>
            </a:r>
            <a:r>
              <a:rPr b="1" lang="en" sz="1000">
                <a:solidFill>
                  <a:schemeClr val="dk1"/>
                </a:solidFill>
              </a:rPr>
              <a:t>attribute </a:t>
            </a:r>
            <a:r>
              <a:rPr lang="en" sz="1000">
                <a:solidFill>
                  <a:schemeClr val="dk1"/>
                </a:solidFill>
              </a:rPr>
              <a:t>refers to a column of a table.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1200"/>
              </a:spcAft>
              <a:buNone/>
            </a:pPr>
            <a:r>
              <a:rPr b="1" lang="en" sz="1000">
                <a:solidFill>
                  <a:schemeClr val="dk1"/>
                </a:solidFill>
              </a:rPr>
              <a:t>Relation instance </a:t>
            </a:r>
            <a:r>
              <a:rPr lang="en" sz="1000">
                <a:solidFill>
                  <a:schemeClr val="dk1"/>
                </a:solidFill>
              </a:rPr>
              <a:t>to refer to a specific instance of a relation,i.e., containing a specific set of rows. The instance of </a:t>
            </a:r>
            <a:r>
              <a:rPr i="1" lang="en" sz="1000">
                <a:solidFill>
                  <a:schemeClr val="dk1"/>
                </a:solidFill>
              </a:rPr>
              <a:t>instructor </a:t>
            </a:r>
            <a:r>
              <a:rPr lang="en" sz="1000">
                <a:solidFill>
                  <a:schemeClr val="dk1"/>
                </a:solidFill>
              </a:rPr>
              <a:t>shown in Figure, it has 12 tuples, corresponding to 12 instructors.</a:t>
            </a:r>
            <a:r>
              <a:rPr lang="en" sz="1100">
                <a:solidFill>
                  <a:schemeClr val="dk1"/>
                </a:solidFill>
              </a:rPr>
              <a:t>	</a:t>
            </a:r>
            <a:endParaRPr sz="1100">
              <a:solidFill>
                <a:schemeClr val="dk1"/>
              </a:solidFill>
            </a:endParaRPr>
          </a:p>
        </p:txBody>
      </p:sp>
      <p:pic>
        <p:nvPicPr>
          <p:cNvPr id="150" name="Google Shape;150;p27"/>
          <p:cNvPicPr preferRelativeResize="0"/>
          <p:nvPr/>
        </p:nvPicPr>
        <p:blipFill>
          <a:blip r:embed="rId3">
            <a:alphaModFix/>
          </a:blip>
          <a:stretch>
            <a:fillRect/>
          </a:stretch>
        </p:blipFill>
        <p:spPr>
          <a:xfrm>
            <a:off x="520400" y="1816450"/>
            <a:ext cx="2517850" cy="1800600"/>
          </a:xfrm>
          <a:prstGeom prst="rect">
            <a:avLst/>
          </a:prstGeom>
          <a:noFill/>
          <a:ln>
            <a:noFill/>
          </a:ln>
        </p:spPr>
      </p:pic>
      <p:pic>
        <p:nvPicPr>
          <p:cNvPr id="151" name="Google Shape;151;p27"/>
          <p:cNvPicPr preferRelativeResize="0"/>
          <p:nvPr/>
        </p:nvPicPr>
        <p:blipFill>
          <a:blip r:embed="rId4">
            <a:alphaModFix/>
          </a:blip>
          <a:stretch>
            <a:fillRect/>
          </a:stretch>
        </p:blipFill>
        <p:spPr>
          <a:xfrm>
            <a:off x="5158201" y="1465450"/>
            <a:ext cx="3105173" cy="1800599"/>
          </a:xfrm>
          <a:prstGeom prst="rect">
            <a:avLst/>
          </a:prstGeom>
          <a:noFill/>
          <a:ln>
            <a:noFill/>
          </a:ln>
        </p:spPr>
      </p:pic>
      <p:sp>
        <p:nvSpPr>
          <p:cNvPr id="152" name="Google Shape;152;p27"/>
          <p:cNvSpPr txBox="1"/>
          <p:nvPr/>
        </p:nvSpPr>
        <p:spPr>
          <a:xfrm>
            <a:off x="6791375" y="71500"/>
            <a:ext cx="21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31/05/2021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Atomic Domain Value, Null Values</a:t>
            </a:r>
            <a:endParaRPr/>
          </a:p>
        </p:txBody>
      </p:sp>
      <p:sp>
        <p:nvSpPr>
          <p:cNvPr id="158" name="Google Shape;158;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000">
                <a:solidFill>
                  <a:schemeClr val="dk1"/>
                </a:solidFill>
              </a:rPr>
              <a:t>For each attribute of a relation, there is a set of permitted values, called the </a:t>
            </a:r>
            <a:r>
              <a:rPr b="1" lang="en" sz="1000">
                <a:solidFill>
                  <a:schemeClr val="dk1"/>
                </a:solidFill>
              </a:rPr>
              <a:t>domain </a:t>
            </a:r>
            <a:r>
              <a:rPr lang="en" sz="1000">
                <a:solidFill>
                  <a:schemeClr val="dk1"/>
                </a:solidFill>
              </a:rPr>
              <a:t>of that attribute. Thus, the domain of the </a:t>
            </a:r>
            <a:r>
              <a:rPr i="1" lang="en" sz="1000">
                <a:solidFill>
                  <a:schemeClr val="dk1"/>
                </a:solidFill>
              </a:rPr>
              <a:t>salary </a:t>
            </a:r>
            <a:r>
              <a:rPr lang="en" sz="1000">
                <a:solidFill>
                  <a:schemeClr val="dk1"/>
                </a:solidFill>
              </a:rPr>
              <a:t>attribute of the </a:t>
            </a:r>
            <a:r>
              <a:rPr i="1" lang="en" sz="1000">
                <a:solidFill>
                  <a:schemeClr val="dk1"/>
                </a:solidFill>
              </a:rPr>
              <a:t>instructor </a:t>
            </a:r>
            <a:r>
              <a:rPr lang="en" sz="1000">
                <a:solidFill>
                  <a:schemeClr val="dk1"/>
                </a:solidFill>
              </a:rPr>
              <a:t>relation is the set of all possible salary values, while the domain of the </a:t>
            </a:r>
            <a:r>
              <a:rPr i="1" lang="en" sz="1000">
                <a:solidFill>
                  <a:schemeClr val="dk1"/>
                </a:solidFill>
              </a:rPr>
              <a:t>name </a:t>
            </a:r>
            <a:r>
              <a:rPr lang="en" sz="1000">
                <a:solidFill>
                  <a:schemeClr val="dk1"/>
                </a:solidFill>
              </a:rPr>
              <a:t>attribute is the set of all possible instructor names.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rPr lang="en" sz="1100">
                <a:solidFill>
                  <a:schemeClr val="dk1"/>
                </a:solidFill>
              </a:rPr>
              <a:t>				</a:t>
            </a:r>
            <a:endParaRPr/>
          </a:p>
        </p:txBody>
      </p:sp>
      <p:sp>
        <p:nvSpPr>
          <p:cNvPr id="159" name="Google Shape;159;p28"/>
          <p:cNvSpPr txBox="1"/>
          <p:nvPr/>
        </p:nvSpPr>
        <p:spPr>
          <a:xfrm>
            <a:off x="5240975" y="1123075"/>
            <a:ext cx="2703300" cy="256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We require that, for all relations </a:t>
            </a:r>
            <a:r>
              <a:rPr i="1" lang="en" sz="1000">
                <a:solidFill>
                  <a:schemeClr val="dk1"/>
                </a:solidFill>
              </a:rPr>
              <a:t>r</a:t>
            </a:r>
            <a:r>
              <a:rPr lang="en" sz="1000">
                <a:solidFill>
                  <a:schemeClr val="dk1"/>
                </a:solidFill>
              </a:rPr>
              <a:t>, the domains of all attributes of </a:t>
            </a:r>
            <a:r>
              <a:rPr i="1" lang="en" sz="1000">
                <a:solidFill>
                  <a:schemeClr val="dk1"/>
                </a:solidFill>
              </a:rPr>
              <a:t>r </a:t>
            </a:r>
            <a:r>
              <a:rPr lang="en" sz="1000">
                <a:solidFill>
                  <a:schemeClr val="dk1"/>
                </a:solidFill>
              </a:rPr>
              <a:t>be atomic. A domain is </a:t>
            </a:r>
            <a:r>
              <a:rPr b="1" lang="en" sz="1000">
                <a:solidFill>
                  <a:schemeClr val="dk1"/>
                </a:solidFill>
              </a:rPr>
              <a:t>atomic </a:t>
            </a:r>
            <a:r>
              <a:rPr lang="en" sz="1000">
                <a:solidFill>
                  <a:schemeClr val="dk1"/>
                </a:solidFill>
              </a:rPr>
              <a:t>if elements of the domain are considered to be indivisible units. For example, suppose the table </a:t>
            </a:r>
            <a:r>
              <a:rPr i="1" lang="en" sz="1000">
                <a:solidFill>
                  <a:schemeClr val="dk1"/>
                </a:solidFill>
              </a:rPr>
              <a:t>instructor </a:t>
            </a:r>
            <a:r>
              <a:rPr lang="en" sz="1000">
                <a:solidFill>
                  <a:schemeClr val="dk1"/>
                </a:solidFill>
              </a:rPr>
              <a:t>had an attribute </a:t>
            </a:r>
            <a:r>
              <a:rPr i="1" lang="en" sz="1000">
                <a:solidFill>
                  <a:schemeClr val="dk1"/>
                </a:solidFill>
              </a:rPr>
              <a:t>phone number</a:t>
            </a:r>
            <a:r>
              <a:rPr lang="en" sz="1000">
                <a:solidFill>
                  <a:schemeClr val="dk1"/>
                </a:solidFill>
              </a:rPr>
              <a:t>, which can store a set of phone numbers corresponding to the instructor. Then the domain of </a:t>
            </a:r>
            <a:r>
              <a:rPr i="1" lang="en" sz="1000">
                <a:solidFill>
                  <a:schemeClr val="dk1"/>
                </a:solidFill>
              </a:rPr>
              <a:t>phone </a:t>
            </a:r>
            <a:r>
              <a:rPr lang="en" sz="1000">
                <a:solidFill>
                  <a:schemeClr val="dk1"/>
                </a:solidFill>
              </a:rPr>
              <a:t>set of phone numbers, and it has subparts, namely the individual phone numbers in the set.</a:t>
            </a:r>
            <a:r>
              <a:rPr i="1" lang="en" sz="1000">
                <a:solidFill>
                  <a:schemeClr val="dk1"/>
                </a:solidFill>
              </a:rPr>
              <a:t>number </a:t>
            </a:r>
            <a:r>
              <a:rPr lang="en" sz="1000">
                <a:solidFill>
                  <a:schemeClr val="dk1"/>
                </a:solidFill>
              </a:rPr>
              <a:t>would not be atomic, since an element of the domain is a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
        <p:nvSpPr>
          <p:cNvPr id="160" name="Google Shape;160;p28"/>
          <p:cNvSpPr txBox="1"/>
          <p:nvPr/>
        </p:nvSpPr>
        <p:spPr>
          <a:xfrm>
            <a:off x="378800" y="2631550"/>
            <a:ext cx="3000000" cy="210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The </a:t>
            </a:r>
            <a:r>
              <a:rPr b="1" lang="en" sz="1000">
                <a:solidFill>
                  <a:schemeClr val="dk1"/>
                </a:solidFill>
              </a:rPr>
              <a:t>null </a:t>
            </a:r>
            <a:r>
              <a:rPr lang="en" sz="1000">
                <a:solidFill>
                  <a:schemeClr val="dk1"/>
                </a:solidFill>
              </a:rPr>
              <a:t>value is a special value that signifies that the value is unknown or does not exist. For example, suppose as before that we include the attribute </a:t>
            </a:r>
            <a:r>
              <a:rPr i="1" lang="en" sz="1000">
                <a:solidFill>
                  <a:schemeClr val="dk1"/>
                </a:solidFill>
              </a:rPr>
              <a:t>phone number </a:t>
            </a:r>
            <a:r>
              <a:rPr lang="en" sz="1000">
                <a:solidFill>
                  <a:schemeClr val="dk1"/>
                </a:solidFill>
              </a:rPr>
              <a:t>in the </a:t>
            </a:r>
            <a:r>
              <a:rPr i="1" lang="en" sz="1000">
                <a:solidFill>
                  <a:schemeClr val="dk1"/>
                </a:solidFill>
              </a:rPr>
              <a:t>instructor </a:t>
            </a:r>
            <a:r>
              <a:rPr lang="en" sz="1000">
                <a:solidFill>
                  <a:schemeClr val="dk1"/>
                </a:solidFill>
              </a:rPr>
              <a:t>relation. It may be that an instructor does not have a phone number at all, or that the telephone number is unlisted. We would then have to use the null value to signify that the value is unknown or does not exist.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194725" y="80150"/>
            <a:ext cx="3438300" cy="1775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b="1" lang="en" sz="1350">
                <a:solidFill>
                  <a:schemeClr val="dk1"/>
                </a:solidFill>
              </a:rPr>
              <a:t>Database schema</a:t>
            </a:r>
            <a:r>
              <a:rPr lang="en" sz="1350">
                <a:solidFill>
                  <a:schemeClr val="dk1"/>
                </a:solidFill>
              </a:rPr>
              <a:t>, is the logical design of the database, and the </a:t>
            </a:r>
            <a:endParaRPr sz="1350">
              <a:solidFill>
                <a:schemeClr val="dk1"/>
              </a:solidFill>
            </a:endParaRPr>
          </a:p>
          <a:p>
            <a:pPr indent="0" lvl="0" marL="0" rtl="0" algn="l">
              <a:lnSpc>
                <a:spcPct val="105000"/>
              </a:lnSpc>
              <a:spcBef>
                <a:spcPts val="1200"/>
              </a:spcBef>
              <a:spcAft>
                <a:spcPts val="0"/>
              </a:spcAft>
              <a:buClr>
                <a:schemeClr val="dk1"/>
              </a:buClr>
              <a:buSzPts val="935"/>
              <a:buFont typeface="Arial"/>
              <a:buNone/>
            </a:pPr>
            <a:r>
              <a:rPr b="1" lang="en" sz="1350">
                <a:solidFill>
                  <a:schemeClr val="dk1"/>
                </a:solidFill>
              </a:rPr>
              <a:t>Database instance</a:t>
            </a:r>
            <a:r>
              <a:rPr lang="en" sz="1350">
                <a:solidFill>
                  <a:schemeClr val="dk1"/>
                </a:solidFill>
              </a:rPr>
              <a:t>, is a snapshot of the data in the database at a given instant in time.</a:t>
            </a:r>
            <a:endParaRPr sz="1350">
              <a:solidFill>
                <a:schemeClr val="dk1"/>
              </a:solidFill>
            </a:endParaRPr>
          </a:p>
          <a:p>
            <a:pPr indent="0" lvl="0" marL="0" rtl="0" algn="l">
              <a:lnSpc>
                <a:spcPct val="105000"/>
              </a:lnSpc>
              <a:spcBef>
                <a:spcPts val="1200"/>
              </a:spcBef>
              <a:spcAft>
                <a:spcPts val="0"/>
              </a:spcAft>
              <a:buSzPts val="935"/>
              <a:buNone/>
            </a:pPr>
            <a:r>
              <a:rPr lang="en" sz="1350">
                <a:solidFill>
                  <a:schemeClr val="dk1"/>
                </a:solidFill>
              </a:rPr>
              <a:t>A relation schema consists of a list of attributes and their corresponding domains.  </a:t>
            </a:r>
            <a:r>
              <a:rPr lang="en" sz="1435">
                <a:solidFill>
                  <a:schemeClr val="dk1"/>
                </a:solidFill>
              </a:rPr>
              <a:t>		 	 	 		</a:t>
            </a:r>
            <a:endParaRPr sz="1435">
              <a:solidFill>
                <a:schemeClr val="dk1"/>
              </a:solidFill>
            </a:endParaRPr>
          </a:p>
          <a:p>
            <a:pPr indent="0" lvl="0" marL="0" rtl="0" algn="l">
              <a:lnSpc>
                <a:spcPct val="105000"/>
              </a:lnSpc>
              <a:spcBef>
                <a:spcPts val="1200"/>
              </a:spcBef>
              <a:spcAft>
                <a:spcPts val="1200"/>
              </a:spcAft>
              <a:buSzPts val="935"/>
              <a:buNone/>
            </a:pPr>
            <a:r>
              <a:rPr b="1" lang="en" sz="1350">
                <a:solidFill>
                  <a:schemeClr val="dk1"/>
                </a:solidFill>
              </a:rPr>
              <a:t>A relation instance </a:t>
            </a:r>
            <a:r>
              <a:rPr lang="en" sz="1350">
                <a:solidFill>
                  <a:schemeClr val="dk1"/>
                </a:solidFill>
              </a:rPr>
              <a:t>to refer to a specific instance of a relation,i.e., containing a specific set of rows.</a:t>
            </a:r>
            <a:endParaRPr sz="1350">
              <a:solidFill>
                <a:schemeClr val="dk1"/>
              </a:solidFill>
            </a:endParaRPr>
          </a:p>
        </p:txBody>
      </p:sp>
      <p:pic>
        <p:nvPicPr>
          <p:cNvPr id="166" name="Google Shape;166;p29"/>
          <p:cNvPicPr preferRelativeResize="0"/>
          <p:nvPr/>
        </p:nvPicPr>
        <p:blipFill>
          <a:blip r:embed="rId3">
            <a:alphaModFix/>
          </a:blip>
          <a:stretch>
            <a:fillRect/>
          </a:stretch>
        </p:blipFill>
        <p:spPr>
          <a:xfrm>
            <a:off x="5290125" y="152400"/>
            <a:ext cx="3584325" cy="2540625"/>
          </a:xfrm>
          <a:prstGeom prst="rect">
            <a:avLst/>
          </a:prstGeom>
          <a:noFill/>
          <a:ln>
            <a:noFill/>
          </a:ln>
        </p:spPr>
      </p:pic>
      <p:pic>
        <p:nvPicPr>
          <p:cNvPr id="167" name="Google Shape;167;p29"/>
          <p:cNvPicPr preferRelativeResize="0"/>
          <p:nvPr/>
        </p:nvPicPr>
        <p:blipFill>
          <a:blip r:embed="rId4">
            <a:alphaModFix/>
          </a:blip>
          <a:stretch>
            <a:fillRect/>
          </a:stretch>
        </p:blipFill>
        <p:spPr>
          <a:xfrm>
            <a:off x="4623775" y="2744350"/>
            <a:ext cx="3914916" cy="2145675"/>
          </a:xfrm>
          <a:prstGeom prst="rect">
            <a:avLst/>
          </a:prstGeom>
          <a:noFill/>
          <a:ln>
            <a:noFill/>
          </a:ln>
        </p:spPr>
      </p:pic>
      <p:pic>
        <p:nvPicPr>
          <p:cNvPr id="168" name="Google Shape;168;p29"/>
          <p:cNvPicPr preferRelativeResize="0"/>
          <p:nvPr/>
        </p:nvPicPr>
        <p:blipFill>
          <a:blip r:embed="rId5">
            <a:alphaModFix/>
          </a:blip>
          <a:stretch>
            <a:fillRect/>
          </a:stretch>
        </p:blipFill>
        <p:spPr>
          <a:xfrm>
            <a:off x="357100" y="3080275"/>
            <a:ext cx="2148874" cy="191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Keys</a:t>
            </a:r>
            <a:endParaRPr/>
          </a:p>
        </p:txBody>
      </p:sp>
      <p:sp>
        <p:nvSpPr>
          <p:cNvPr id="174" name="Google Shape;174;p30"/>
          <p:cNvSpPr txBox="1"/>
          <p:nvPr>
            <p:ph idx="1" type="body"/>
          </p:nvPr>
        </p:nvSpPr>
        <p:spPr>
          <a:xfrm>
            <a:off x="311700" y="1152475"/>
            <a:ext cx="51087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000">
                <a:solidFill>
                  <a:schemeClr val="dk1"/>
                </a:solidFill>
              </a:rPr>
              <a:t>A </a:t>
            </a:r>
            <a:r>
              <a:rPr b="1" lang="en" sz="1000">
                <a:solidFill>
                  <a:schemeClr val="dk1"/>
                </a:solidFill>
              </a:rPr>
              <a:t>superkey </a:t>
            </a:r>
            <a:r>
              <a:rPr lang="en" sz="1000">
                <a:solidFill>
                  <a:schemeClr val="dk1"/>
                </a:solidFill>
              </a:rPr>
              <a:t>is a set of one or more attributes that, taken collectively, allow us to identify uniquely a tuple in the relation.  </a:t>
            </a:r>
            <a:endParaRPr sz="1000">
              <a:solidFill>
                <a:schemeClr val="dk1"/>
              </a:solidFill>
            </a:endParaRPr>
          </a:p>
          <a:p>
            <a:pPr indent="0" lvl="0" marL="0" rtl="0" algn="l">
              <a:spcBef>
                <a:spcPts val="1200"/>
              </a:spcBef>
              <a:spcAft>
                <a:spcPts val="0"/>
              </a:spcAft>
              <a:buNone/>
            </a:pPr>
            <a:r>
              <a:rPr lang="en" sz="1000">
                <a:solidFill>
                  <a:schemeClr val="dk1"/>
                </a:solidFill>
              </a:rPr>
              <a:t>Formally, let </a:t>
            </a:r>
            <a:r>
              <a:rPr i="1" lang="en" sz="1000">
                <a:solidFill>
                  <a:schemeClr val="dk1"/>
                </a:solidFill>
              </a:rPr>
              <a:t>R </a:t>
            </a:r>
            <a:r>
              <a:rPr lang="en" sz="1000">
                <a:solidFill>
                  <a:schemeClr val="dk1"/>
                </a:solidFill>
              </a:rPr>
              <a:t>denote the set of attributes in the schema of relation </a:t>
            </a:r>
            <a:r>
              <a:rPr i="1" lang="en" sz="1000">
                <a:solidFill>
                  <a:schemeClr val="dk1"/>
                </a:solidFill>
              </a:rPr>
              <a:t>r</a:t>
            </a:r>
            <a:r>
              <a:rPr lang="en" sz="1000">
                <a:solidFill>
                  <a:schemeClr val="dk1"/>
                </a:solidFill>
              </a:rPr>
              <a:t>. If we say that a subset </a:t>
            </a:r>
            <a:r>
              <a:rPr i="1" lang="en" sz="1000">
                <a:solidFill>
                  <a:schemeClr val="dk1"/>
                </a:solidFill>
              </a:rPr>
              <a:t>K </a:t>
            </a:r>
            <a:r>
              <a:rPr lang="en" sz="1000">
                <a:solidFill>
                  <a:schemeClr val="dk1"/>
                </a:solidFill>
              </a:rPr>
              <a:t>of </a:t>
            </a:r>
            <a:r>
              <a:rPr i="1" lang="en" sz="1000">
                <a:solidFill>
                  <a:schemeClr val="dk1"/>
                </a:solidFill>
              </a:rPr>
              <a:t>R </a:t>
            </a:r>
            <a:r>
              <a:rPr lang="en" sz="1000">
                <a:solidFill>
                  <a:schemeClr val="dk1"/>
                </a:solidFill>
              </a:rPr>
              <a:t>is a </a:t>
            </a:r>
            <a:r>
              <a:rPr i="1" lang="en" sz="1000">
                <a:solidFill>
                  <a:schemeClr val="dk1"/>
                </a:solidFill>
              </a:rPr>
              <a:t>superkey </a:t>
            </a:r>
            <a:r>
              <a:rPr lang="en" sz="1000">
                <a:solidFill>
                  <a:schemeClr val="dk1"/>
                </a:solidFill>
              </a:rPr>
              <a:t>for </a:t>
            </a:r>
            <a:r>
              <a:rPr i="1" lang="en" sz="1000">
                <a:solidFill>
                  <a:schemeClr val="dk1"/>
                </a:solidFill>
              </a:rPr>
              <a:t>r</a:t>
            </a:r>
            <a:r>
              <a:rPr lang="en" sz="1000">
                <a:solidFill>
                  <a:schemeClr val="dk1"/>
                </a:solidFill>
              </a:rPr>
              <a:t>, we are restricting consideration to instances of relations </a:t>
            </a:r>
            <a:r>
              <a:rPr i="1" lang="en" sz="1000">
                <a:solidFill>
                  <a:schemeClr val="dk1"/>
                </a:solidFill>
              </a:rPr>
              <a:t>r </a:t>
            </a:r>
            <a:r>
              <a:rPr lang="en" sz="1000">
                <a:solidFill>
                  <a:schemeClr val="dk1"/>
                </a:solidFill>
              </a:rPr>
              <a:t>in which no two distinct tuples have the same values on all attributes in </a:t>
            </a:r>
            <a:r>
              <a:rPr i="1" lang="en" sz="1000">
                <a:solidFill>
                  <a:schemeClr val="dk1"/>
                </a:solidFill>
              </a:rPr>
              <a:t>K</a:t>
            </a:r>
            <a:r>
              <a:rPr lang="en" sz="1000">
                <a:solidFill>
                  <a:schemeClr val="dk1"/>
                </a:solidFill>
              </a:rPr>
              <a:t>. That is, if </a:t>
            </a:r>
            <a:r>
              <a:rPr i="1" lang="en" sz="1000">
                <a:solidFill>
                  <a:schemeClr val="dk1"/>
                </a:solidFill>
              </a:rPr>
              <a:t>t</a:t>
            </a:r>
            <a:r>
              <a:rPr lang="en" sz="700">
                <a:solidFill>
                  <a:schemeClr val="dk1"/>
                </a:solidFill>
              </a:rPr>
              <a:t>1 </a:t>
            </a:r>
            <a:r>
              <a:rPr lang="en" sz="1000">
                <a:solidFill>
                  <a:schemeClr val="dk1"/>
                </a:solidFill>
              </a:rPr>
              <a:t>and </a:t>
            </a:r>
            <a:r>
              <a:rPr i="1" lang="en" sz="1000">
                <a:solidFill>
                  <a:schemeClr val="dk1"/>
                </a:solidFill>
              </a:rPr>
              <a:t>t</a:t>
            </a:r>
            <a:r>
              <a:rPr lang="en" sz="700">
                <a:solidFill>
                  <a:schemeClr val="dk1"/>
                </a:solidFill>
              </a:rPr>
              <a:t>2 </a:t>
            </a:r>
            <a:r>
              <a:rPr lang="en" sz="1000">
                <a:solidFill>
                  <a:schemeClr val="dk1"/>
                </a:solidFill>
              </a:rPr>
              <a:t>are in </a:t>
            </a:r>
            <a:r>
              <a:rPr i="1" lang="en" sz="1000">
                <a:solidFill>
                  <a:schemeClr val="dk1"/>
                </a:solidFill>
              </a:rPr>
              <a:t>r </a:t>
            </a:r>
            <a:r>
              <a:rPr lang="en" sz="1000">
                <a:solidFill>
                  <a:schemeClr val="dk1"/>
                </a:solidFill>
              </a:rPr>
              <a:t>and </a:t>
            </a:r>
            <a:r>
              <a:rPr i="1" lang="en" sz="1000">
                <a:solidFill>
                  <a:schemeClr val="dk1"/>
                </a:solidFill>
              </a:rPr>
              <a:t>t</a:t>
            </a:r>
            <a:r>
              <a:rPr lang="en" sz="700">
                <a:solidFill>
                  <a:schemeClr val="dk1"/>
                </a:solidFill>
              </a:rPr>
              <a:t>1</a:t>
            </a:r>
            <a:r>
              <a:rPr lang="en" sz="1000">
                <a:solidFill>
                  <a:schemeClr val="dk1"/>
                </a:solidFill>
              </a:rPr>
              <a:t>≠</a:t>
            </a:r>
            <a:r>
              <a:rPr i="1" lang="en" sz="1000">
                <a:solidFill>
                  <a:schemeClr val="dk1"/>
                </a:solidFill>
              </a:rPr>
              <a:t>t</a:t>
            </a:r>
            <a:r>
              <a:rPr lang="en" sz="700">
                <a:solidFill>
                  <a:schemeClr val="dk1"/>
                </a:solidFill>
              </a:rPr>
              <a:t>2</a:t>
            </a:r>
            <a:r>
              <a:rPr lang="en" sz="1000">
                <a:solidFill>
                  <a:schemeClr val="dk1"/>
                </a:solidFill>
              </a:rPr>
              <a:t>, then </a:t>
            </a:r>
            <a:r>
              <a:rPr i="1" lang="en" sz="1000">
                <a:solidFill>
                  <a:schemeClr val="dk1"/>
                </a:solidFill>
              </a:rPr>
              <a:t>t</a:t>
            </a:r>
            <a:r>
              <a:rPr lang="en" sz="700">
                <a:solidFill>
                  <a:schemeClr val="dk1"/>
                </a:solidFill>
              </a:rPr>
              <a:t>1</a:t>
            </a:r>
            <a:r>
              <a:rPr lang="en" sz="1000">
                <a:solidFill>
                  <a:schemeClr val="dk1"/>
                </a:solidFill>
              </a:rPr>
              <a:t>.</a:t>
            </a:r>
            <a:r>
              <a:rPr i="1" lang="en" sz="1000">
                <a:solidFill>
                  <a:schemeClr val="dk1"/>
                </a:solidFill>
              </a:rPr>
              <a:t>K</a:t>
            </a:r>
            <a:r>
              <a:rPr lang="en" sz="1000">
                <a:solidFill>
                  <a:schemeClr val="dk1"/>
                </a:solidFill>
              </a:rPr>
              <a:t>≠</a:t>
            </a:r>
            <a:r>
              <a:rPr i="1" lang="en" sz="1000">
                <a:solidFill>
                  <a:schemeClr val="dk1"/>
                </a:solidFill>
              </a:rPr>
              <a:t>t</a:t>
            </a:r>
            <a:r>
              <a:rPr i="1" lang="en" sz="1000">
                <a:solidFill>
                  <a:schemeClr val="dk1"/>
                </a:solidFill>
              </a:rPr>
              <a:t>t</a:t>
            </a:r>
            <a:r>
              <a:rPr lang="en" sz="700">
                <a:solidFill>
                  <a:schemeClr val="dk1"/>
                </a:solidFill>
              </a:rPr>
              <a:t>2</a:t>
            </a:r>
            <a:r>
              <a:rPr lang="en" sz="1000">
                <a:solidFill>
                  <a:schemeClr val="dk1"/>
                </a:solidFill>
              </a:rPr>
              <a:t>.</a:t>
            </a:r>
            <a:r>
              <a:rPr i="1" lang="en" sz="1000">
                <a:solidFill>
                  <a:schemeClr val="dk1"/>
                </a:solidFill>
              </a:rPr>
              <a:t>K</a:t>
            </a:r>
            <a:r>
              <a:rPr lang="en" sz="1000">
                <a:solidFill>
                  <a:schemeClr val="dk1"/>
                </a:solidFill>
              </a:rPr>
              <a:t>.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10000"/>
              <a:buFont typeface="Arial"/>
              <a:buNone/>
            </a:pPr>
            <a:r>
              <a:t/>
            </a:r>
            <a:endParaRPr sz="10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175" name="Google Shape;175;p30"/>
          <p:cNvSpPr txBox="1"/>
          <p:nvPr/>
        </p:nvSpPr>
        <p:spPr>
          <a:xfrm>
            <a:off x="372150" y="2099925"/>
            <a:ext cx="3000000" cy="28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r>
              <a:rPr lang="en" sz="1000">
                <a:solidFill>
                  <a:schemeClr val="dk1"/>
                </a:solidFill>
              </a:rPr>
              <a:t>M</a:t>
            </a:r>
            <a:r>
              <a:rPr lang="en" sz="1000">
                <a:solidFill>
                  <a:schemeClr val="dk1"/>
                </a:solidFill>
              </a:rPr>
              <a:t>inimal superkeys are called </a:t>
            </a:r>
            <a:r>
              <a:rPr b="1" lang="en" sz="1000">
                <a:solidFill>
                  <a:schemeClr val="dk1"/>
                </a:solidFill>
              </a:rPr>
              <a:t>candidate keys</a:t>
            </a:r>
            <a:r>
              <a:rPr lang="en" sz="1000">
                <a:solidFill>
                  <a:schemeClr val="dk1"/>
                </a:solidFill>
              </a:rPr>
              <a:t>.</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It is possible that several distinct sets of attributes could serve as a candidate Key. Candidate Key is proper subset of Super Key. All candidate Key is a super key but not vice versa.</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 sz="1000">
                <a:solidFill>
                  <a:schemeClr val="dk1"/>
                </a:solidFill>
              </a:rPr>
              <a:t>primary key </a:t>
            </a:r>
            <a:r>
              <a:rPr lang="en" sz="1000">
                <a:solidFill>
                  <a:schemeClr val="dk1"/>
                </a:solidFill>
              </a:rPr>
              <a:t>to denotes a candidate key that is chosen by the database designer as the principal means of identifying tuples within a relation. A key (whether primary, candidate, or super) is a property of the entire relation, rather than of the individual tuples. </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176" name="Google Shape;176;p30"/>
          <p:cNvPicPr preferRelativeResize="0"/>
          <p:nvPr/>
        </p:nvPicPr>
        <p:blipFill>
          <a:blip r:embed="rId3">
            <a:alphaModFix/>
          </a:blip>
          <a:stretch>
            <a:fillRect/>
          </a:stretch>
        </p:blipFill>
        <p:spPr>
          <a:xfrm>
            <a:off x="5277200" y="217725"/>
            <a:ext cx="3779077" cy="1609601"/>
          </a:xfrm>
          <a:prstGeom prst="rect">
            <a:avLst/>
          </a:prstGeom>
          <a:noFill/>
          <a:ln>
            <a:noFill/>
          </a:ln>
        </p:spPr>
      </p:pic>
      <p:sp>
        <p:nvSpPr>
          <p:cNvPr id="177" name="Google Shape;177;p30"/>
          <p:cNvSpPr txBox="1"/>
          <p:nvPr/>
        </p:nvSpPr>
        <p:spPr>
          <a:xfrm>
            <a:off x="5728800" y="1972425"/>
            <a:ext cx="20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Super Keys</a:t>
            </a:r>
            <a:endParaRPr>
              <a:solidFill>
                <a:srgbClr val="FF0000"/>
              </a:solidFill>
            </a:endParaRPr>
          </a:p>
        </p:txBody>
      </p:sp>
      <p:pic>
        <p:nvPicPr>
          <p:cNvPr id="178" name="Google Shape;178;p30"/>
          <p:cNvPicPr preferRelativeResize="0"/>
          <p:nvPr/>
        </p:nvPicPr>
        <p:blipFill>
          <a:blip r:embed="rId4">
            <a:alphaModFix/>
          </a:blip>
          <a:stretch>
            <a:fillRect/>
          </a:stretch>
        </p:blipFill>
        <p:spPr>
          <a:xfrm>
            <a:off x="5592300" y="2427550"/>
            <a:ext cx="3418799" cy="2042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310875" y="159225"/>
            <a:ext cx="5554427" cy="4649299"/>
          </a:xfrm>
          <a:prstGeom prst="rect">
            <a:avLst/>
          </a:prstGeom>
          <a:noFill/>
          <a:ln>
            <a:noFill/>
          </a:ln>
        </p:spPr>
      </p:pic>
      <p:sp>
        <p:nvSpPr>
          <p:cNvPr id="184" name="Google Shape;184;p31"/>
          <p:cNvSpPr txBox="1"/>
          <p:nvPr/>
        </p:nvSpPr>
        <p:spPr>
          <a:xfrm>
            <a:off x="659625" y="4731225"/>
            <a:ext cx="140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Candidate Key</a:t>
            </a:r>
            <a:endParaRPr sz="900"/>
          </a:p>
        </p:txBody>
      </p:sp>
      <p:pic>
        <p:nvPicPr>
          <p:cNvPr id="185" name="Google Shape;185;p31"/>
          <p:cNvPicPr preferRelativeResize="0"/>
          <p:nvPr/>
        </p:nvPicPr>
        <p:blipFill>
          <a:blip r:embed="rId4">
            <a:alphaModFix/>
          </a:blip>
          <a:stretch>
            <a:fillRect/>
          </a:stretch>
        </p:blipFill>
        <p:spPr>
          <a:xfrm>
            <a:off x="5455825" y="1063325"/>
            <a:ext cx="3645926" cy="1064625"/>
          </a:xfrm>
          <a:prstGeom prst="rect">
            <a:avLst/>
          </a:prstGeom>
          <a:noFill/>
          <a:ln>
            <a:noFill/>
          </a:ln>
        </p:spPr>
      </p:pic>
      <p:pic>
        <p:nvPicPr>
          <p:cNvPr id="186" name="Google Shape;186;p31"/>
          <p:cNvPicPr preferRelativeResize="0"/>
          <p:nvPr/>
        </p:nvPicPr>
        <p:blipFill>
          <a:blip r:embed="rId5">
            <a:alphaModFix/>
          </a:blip>
          <a:stretch>
            <a:fillRect/>
          </a:stretch>
        </p:blipFill>
        <p:spPr>
          <a:xfrm>
            <a:off x="5791839" y="2387600"/>
            <a:ext cx="2973898" cy="2497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57090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000">
                <a:solidFill>
                  <a:srgbClr val="0000FF"/>
                </a:solidFill>
              </a:rPr>
              <a:t>What is a </a:t>
            </a:r>
            <a:r>
              <a:rPr lang="en" sz="2000">
                <a:solidFill>
                  <a:srgbClr val="0000FF"/>
                </a:solidFill>
              </a:rPr>
              <a:t>A </a:t>
            </a:r>
            <a:r>
              <a:rPr b="1" lang="en" sz="2000">
                <a:solidFill>
                  <a:srgbClr val="0000FF"/>
                </a:solidFill>
              </a:rPr>
              <a:t>Database-Management System (DBMS) ?</a:t>
            </a:r>
            <a:endParaRPr b="1" sz="2000">
              <a:solidFill>
                <a:srgbClr val="0000FF"/>
              </a:solidFill>
            </a:endParaRPr>
          </a:p>
          <a:p>
            <a:pPr indent="0" lvl="0" marL="0" rtl="0" algn="l">
              <a:spcBef>
                <a:spcPts val="1200"/>
              </a:spcBef>
              <a:spcAft>
                <a:spcPts val="0"/>
              </a:spcAft>
              <a:buNone/>
            </a:pPr>
            <a:r>
              <a:rPr b="1" lang="en" sz="2000">
                <a:solidFill>
                  <a:srgbClr val="FF0000"/>
                </a:solidFill>
              </a:rPr>
              <a:t>Software/Hardware ???</a:t>
            </a:r>
            <a:endParaRPr b="1" sz="2000">
              <a:solidFill>
                <a:srgbClr val="FF0000"/>
              </a:solidFill>
            </a:endParaRPr>
          </a:p>
          <a:p>
            <a:pPr indent="0" lvl="0" marL="0" rtl="0" algn="l">
              <a:spcBef>
                <a:spcPts val="1200"/>
              </a:spcBef>
              <a:spcAft>
                <a:spcPts val="0"/>
              </a:spcAft>
              <a:buNone/>
            </a:pPr>
            <a:r>
              <a:rPr lang="en" sz="2016">
                <a:solidFill>
                  <a:srgbClr val="980000"/>
                </a:solidFill>
              </a:rPr>
              <a:t>DBMS is a Software</a:t>
            </a:r>
            <a:endParaRPr sz="1916">
              <a:solidFill>
                <a:srgbClr val="980000"/>
              </a:solidFill>
            </a:endParaRPr>
          </a:p>
          <a:p>
            <a:pPr indent="-294473" lvl="0" marL="457200" rtl="0" algn="l">
              <a:spcBef>
                <a:spcPts val="1200"/>
              </a:spcBef>
              <a:spcAft>
                <a:spcPts val="0"/>
              </a:spcAft>
              <a:buClr>
                <a:schemeClr val="dk1"/>
              </a:buClr>
              <a:buSzPct val="100000"/>
              <a:buChar char="●"/>
            </a:pPr>
            <a:r>
              <a:rPr lang="en" sz="1481">
                <a:solidFill>
                  <a:schemeClr val="dk1"/>
                </a:solidFill>
              </a:rPr>
              <a:t>C</a:t>
            </a:r>
            <a:r>
              <a:rPr lang="en" sz="1481">
                <a:solidFill>
                  <a:schemeClr val="dk1"/>
                </a:solidFill>
              </a:rPr>
              <a:t>ollection of interrelated data </a:t>
            </a:r>
            <a:endParaRPr sz="1481">
              <a:solidFill>
                <a:schemeClr val="dk1"/>
              </a:solidFill>
            </a:endParaRPr>
          </a:p>
          <a:p>
            <a:pPr indent="-294473" lvl="0" marL="457200" rtl="0" algn="l">
              <a:spcBef>
                <a:spcPts val="0"/>
              </a:spcBef>
              <a:spcAft>
                <a:spcPts val="0"/>
              </a:spcAft>
              <a:buClr>
                <a:schemeClr val="dk1"/>
              </a:buClr>
              <a:buSzPct val="100000"/>
              <a:buChar char="●"/>
            </a:pPr>
            <a:r>
              <a:rPr lang="en" sz="1481">
                <a:solidFill>
                  <a:schemeClr val="dk1"/>
                </a:solidFill>
              </a:rPr>
              <a:t>A set of programs to access those data. </a:t>
            </a:r>
            <a:endParaRPr sz="1481">
              <a:solidFill>
                <a:schemeClr val="dk1"/>
              </a:solidFill>
            </a:endParaRPr>
          </a:p>
          <a:p>
            <a:pPr indent="-294473" lvl="0" marL="457200" rtl="0" algn="l">
              <a:spcBef>
                <a:spcPts val="0"/>
              </a:spcBef>
              <a:spcAft>
                <a:spcPts val="0"/>
              </a:spcAft>
              <a:buClr>
                <a:schemeClr val="dk1"/>
              </a:buClr>
              <a:buSzPct val="100000"/>
              <a:buChar char="●"/>
            </a:pPr>
            <a:r>
              <a:rPr lang="en" sz="1481">
                <a:solidFill>
                  <a:schemeClr val="dk1"/>
                </a:solidFill>
              </a:rPr>
              <a:t>The collection of data, usually referred to as the </a:t>
            </a:r>
            <a:r>
              <a:rPr b="1" lang="en" sz="1481">
                <a:solidFill>
                  <a:schemeClr val="dk1"/>
                </a:solidFill>
              </a:rPr>
              <a:t>database</a:t>
            </a:r>
            <a:r>
              <a:rPr lang="en" sz="1481">
                <a:solidFill>
                  <a:schemeClr val="dk1"/>
                </a:solidFill>
              </a:rPr>
              <a:t>, contains information relevant to an enterprise.</a:t>
            </a:r>
            <a:endParaRPr sz="1481">
              <a:solidFill>
                <a:schemeClr val="dk1"/>
              </a:solidFill>
            </a:endParaRPr>
          </a:p>
          <a:p>
            <a:pPr indent="-294473" lvl="0" marL="457200" rtl="0" algn="l">
              <a:spcBef>
                <a:spcPts val="0"/>
              </a:spcBef>
              <a:spcAft>
                <a:spcPts val="0"/>
              </a:spcAft>
              <a:buClr>
                <a:schemeClr val="dk1"/>
              </a:buClr>
              <a:buSzPct val="100000"/>
              <a:buChar char="●"/>
            </a:pPr>
            <a:r>
              <a:rPr lang="en" sz="1481">
                <a:solidFill>
                  <a:schemeClr val="dk1"/>
                </a:solidFill>
              </a:rPr>
              <a:t>The primary goal of a </a:t>
            </a:r>
            <a:r>
              <a:rPr lang="en" sz="1381">
                <a:solidFill>
                  <a:schemeClr val="dk1"/>
                </a:solidFill>
              </a:rPr>
              <a:t>DBMS </a:t>
            </a:r>
            <a:r>
              <a:rPr lang="en" sz="1481">
                <a:solidFill>
                  <a:schemeClr val="dk1"/>
                </a:solidFill>
              </a:rPr>
              <a:t>is to provide a way to store and retrieve database information that is both </a:t>
            </a:r>
            <a:r>
              <a:rPr i="1" lang="en" sz="1481">
                <a:solidFill>
                  <a:schemeClr val="dk1"/>
                </a:solidFill>
              </a:rPr>
              <a:t>convenient </a:t>
            </a:r>
            <a:r>
              <a:rPr lang="en" sz="1481">
                <a:solidFill>
                  <a:schemeClr val="dk1"/>
                </a:solidFill>
              </a:rPr>
              <a:t>and </a:t>
            </a:r>
            <a:r>
              <a:rPr i="1" lang="en" sz="1481">
                <a:solidFill>
                  <a:schemeClr val="dk1"/>
                </a:solidFill>
              </a:rPr>
              <a:t>efficient</a:t>
            </a:r>
            <a:r>
              <a:rPr lang="en" sz="1481">
                <a:solidFill>
                  <a:schemeClr val="dk1"/>
                </a:solidFill>
              </a:rPr>
              <a:t>. </a:t>
            </a:r>
            <a:endParaRPr sz="1481">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62" name="Google Shape;62;p14"/>
          <p:cNvSpPr txBox="1"/>
          <p:nvPr/>
        </p:nvSpPr>
        <p:spPr>
          <a:xfrm>
            <a:off x="5907700" y="779075"/>
            <a:ext cx="2852700" cy="395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Database systems are designed to manage large bodies of information. Management of data involves both defining structures for storage of information and providing mechanisms for the manipulation of information.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In addition, the database system must ensure the safety of the information stored, despite system crashes or attempts at unauthorized access. If data are to be shared among several users, the system must avoid possible anomalous results.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
        <p:nvSpPr>
          <p:cNvPr id="63" name="Google Shape;63;p14"/>
          <p:cNvSpPr txBox="1"/>
          <p:nvPr/>
        </p:nvSpPr>
        <p:spPr>
          <a:xfrm>
            <a:off x="6459950" y="178725"/>
            <a:ext cx="16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27/05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a:blip r:embed="rId3">
            <a:alphaModFix/>
          </a:blip>
          <a:stretch>
            <a:fillRect/>
          </a:stretch>
        </p:blipFill>
        <p:spPr>
          <a:xfrm>
            <a:off x="401132" y="1912849"/>
            <a:ext cx="8066968" cy="2387626"/>
          </a:xfrm>
          <a:prstGeom prst="rect">
            <a:avLst/>
          </a:prstGeom>
          <a:noFill/>
          <a:ln>
            <a:noFill/>
          </a:ln>
        </p:spPr>
      </p:pic>
      <p:sp>
        <p:nvSpPr>
          <p:cNvPr id="192" name="Google Shape;192;p32"/>
          <p:cNvSpPr txBox="1"/>
          <p:nvPr/>
        </p:nvSpPr>
        <p:spPr>
          <a:xfrm>
            <a:off x="401125" y="721375"/>
            <a:ext cx="510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33333"/>
                </a:solidFill>
                <a:highlight>
                  <a:srgbClr val="FFFFFF"/>
                </a:highlight>
                <a:latin typeface="Merriweather"/>
                <a:ea typeface="Merriweather"/>
                <a:cs typeface="Merriweather"/>
                <a:sym typeface="Merriweather"/>
              </a:rPr>
              <a:t>All the candidate key which are </a:t>
            </a:r>
            <a:r>
              <a:rPr b="1" i="1" lang="en" sz="1500">
                <a:solidFill>
                  <a:srgbClr val="333333"/>
                </a:solidFill>
                <a:highlight>
                  <a:srgbClr val="FFFFFF"/>
                </a:highlight>
                <a:latin typeface="Merriweather"/>
                <a:ea typeface="Merriweather"/>
                <a:cs typeface="Merriweather"/>
                <a:sym typeface="Merriweather"/>
              </a:rPr>
              <a:t>not a primary key</a:t>
            </a:r>
            <a:r>
              <a:rPr lang="en" sz="1500">
                <a:solidFill>
                  <a:srgbClr val="333333"/>
                </a:solidFill>
                <a:highlight>
                  <a:srgbClr val="FFFFFF"/>
                </a:highlight>
                <a:latin typeface="Merriweather"/>
                <a:ea typeface="Merriweather"/>
                <a:cs typeface="Merriweather"/>
                <a:sym typeface="Merriweather"/>
              </a:rPr>
              <a:t> are called an alternate key.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526075" y="0"/>
            <a:ext cx="6119075" cy="5049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Foreign key</a:t>
            </a:r>
            <a:endParaRPr/>
          </a:p>
        </p:txBody>
      </p:sp>
      <p:sp>
        <p:nvSpPr>
          <p:cNvPr id="203" name="Google Shape;203;p34"/>
          <p:cNvSpPr txBox="1"/>
          <p:nvPr>
            <p:ph idx="1" type="body"/>
          </p:nvPr>
        </p:nvSpPr>
        <p:spPr>
          <a:xfrm>
            <a:off x="311700" y="1152475"/>
            <a:ext cx="3720900" cy="21069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500">
                <a:solidFill>
                  <a:schemeClr val="dk1"/>
                </a:solidFill>
              </a:rPr>
              <a:t>A relation, say </a:t>
            </a:r>
            <a:r>
              <a:rPr i="1" lang="en" sz="2500">
                <a:solidFill>
                  <a:schemeClr val="dk1"/>
                </a:solidFill>
              </a:rPr>
              <a:t>r</a:t>
            </a:r>
            <a:r>
              <a:rPr lang="en" sz="2500">
                <a:solidFill>
                  <a:schemeClr val="dk1"/>
                </a:solidFill>
              </a:rPr>
              <a:t>1, may include among its attributes the primary key of an- other relation, say </a:t>
            </a:r>
            <a:r>
              <a:rPr i="1" lang="en" sz="2500">
                <a:solidFill>
                  <a:schemeClr val="dk1"/>
                </a:solidFill>
              </a:rPr>
              <a:t>r</a:t>
            </a:r>
            <a:r>
              <a:rPr lang="en" sz="2500">
                <a:solidFill>
                  <a:schemeClr val="dk1"/>
                </a:solidFill>
              </a:rPr>
              <a:t>2. This attribute is called a </a:t>
            </a:r>
            <a:r>
              <a:rPr b="1" lang="en" sz="2500">
                <a:solidFill>
                  <a:schemeClr val="dk1"/>
                </a:solidFill>
              </a:rPr>
              <a:t>foreign key </a:t>
            </a:r>
            <a:r>
              <a:rPr lang="en" sz="2500">
                <a:solidFill>
                  <a:schemeClr val="dk1"/>
                </a:solidFill>
              </a:rPr>
              <a:t>from </a:t>
            </a:r>
            <a:r>
              <a:rPr i="1" lang="en" sz="2500">
                <a:solidFill>
                  <a:schemeClr val="dk1"/>
                </a:solidFill>
              </a:rPr>
              <a:t>r</a:t>
            </a:r>
            <a:r>
              <a:rPr lang="en" sz="2500">
                <a:solidFill>
                  <a:schemeClr val="dk1"/>
                </a:solidFill>
              </a:rPr>
              <a:t>1, referencing </a:t>
            </a:r>
            <a:r>
              <a:rPr i="1" lang="en" sz="2500">
                <a:solidFill>
                  <a:schemeClr val="dk1"/>
                </a:solidFill>
              </a:rPr>
              <a:t>r</a:t>
            </a:r>
            <a:r>
              <a:rPr lang="en" sz="2500">
                <a:solidFill>
                  <a:schemeClr val="dk1"/>
                </a:solidFill>
              </a:rPr>
              <a:t>2. </a:t>
            </a:r>
            <a:endParaRPr sz="2500">
              <a:solidFill>
                <a:schemeClr val="dk1"/>
              </a:solidFill>
            </a:endParaRPr>
          </a:p>
          <a:p>
            <a:pPr indent="0" lvl="0" marL="0" rtl="0" algn="l">
              <a:spcBef>
                <a:spcPts val="1200"/>
              </a:spcBef>
              <a:spcAft>
                <a:spcPts val="1200"/>
              </a:spcAft>
              <a:buNone/>
            </a:pPr>
            <a:r>
              <a:rPr lang="en" sz="2500">
                <a:solidFill>
                  <a:schemeClr val="dk1"/>
                </a:solidFill>
              </a:rPr>
              <a:t>The relation </a:t>
            </a:r>
            <a:r>
              <a:rPr i="1" lang="en" sz="2500">
                <a:solidFill>
                  <a:schemeClr val="dk1"/>
                </a:solidFill>
              </a:rPr>
              <a:t>r</a:t>
            </a:r>
            <a:r>
              <a:rPr lang="en" sz="2500">
                <a:solidFill>
                  <a:schemeClr val="dk1"/>
                </a:solidFill>
              </a:rPr>
              <a:t>1 is also called the </a:t>
            </a:r>
            <a:r>
              <a:rPr b="1" lang="en" sz="2500">
                <a:solidFill>
                  <a:schemeClr val="dk1"/>
                </a:solidFill>
              </a:rPr>
              <a:t>referencing relation </a:t>
            </a:r>
            <a:r>
              <a:rPr lang="en" sz="2500">
                <a:solidFill>
                  <a:schemeClr val="dk1"/>
                </a:solidFill>
              </a:rPr>
              <a:t>of the foreign key dependency, and </a:t>
            </a:r>
            <a:r>
              <a:rPr i="1" lang="en" sz="2500">
                <a:solidFill>
                  <a:schemeClr val="dk1"/>
                </a:solidFill>
              </a:rPr>
              <a:t>r</a:t>
            </a:r>
            <a:r>
              <a:rPr lang="en" sz="2500">
                <a:solidFill>
                  <a:schemeClr val="dk1"/>
                </a:solidFill>
              </a:rPr>
              <a:t>2 is called the </a:t>
            </a:r>
            <a:r>
              <a:rPr b="1" lang="en" sz="2500">
                <a:solidFill>
                  <a:schemeClr val="dk1"/>
                </a:solidFill>
              </a:rPr>
              <a:t>referenced relation </a:t>
            </a:r>
            <a:r>
              <a:rPr lang="en" sz="2500">
                <a:solidFill>
                  <a:schemeClr val="dk1"/>
                </a:solidFill>
              </a:rPr>
              <a:t>of the foreign key.	</a:t>
            </a:r>
            <a:r>
              <a:rPr lang="en" sz="1100">
                <a:solidFill>
                  <a:schemeClr val="dk1"/>
                </a:solidFill>
              </a:rPr>
              <a:t>	</a:t>
            </a:r>
            <a:endParaRPr/>
          </a:p>
        </p:txBody>
      </p:sp>
      <p:pic>
        <p:nvPicPr>
          <p:cNvPr id="204" name="Google Shape;204;p34"/>
          <p:cNvPicPr preferRelativeResize="0"/>
          <p:nvPr/>
        </p:nvPicPr>
        <p:blipFill>
          <a:blip r:embed="rId3">
            <a:alphaModFix/>
          </a:blip>
          <a:stretch>
            <a:fillRect/>
          </a:stretch>
        </p:blipFill>
        <p:spPr>
          <a:xfrm>
            <a:off x="4194750" y="1667275"/>
            <a:ext cx="4806599" cy="2828021"/>
          </a:xfrm>
          <a:prstGeom prst="rect">
            <a:avLst/>
          </a:prstGeom>
          <a:noFill/>
          <a:ln>
            <a:noFill/>
          </a:ln>
        </p:spPr>
      </p:pic>
      <p:cxnSp>
        <p:nvCxnSpPr>
          <p:cNvPr id="205" name="Google Shape;205;p34"/>
          <p:cNvCxnSpPr/>
          <p:nvPr/>
        </p:nvCxnSpPr>
        <p:spPr>
          <a:xfrm rot="5400000">
            <a:off x="6121475" y="2431200"/>
            <a:ext cx="1435500" cy="7641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06" name="Google Shape;206;p34"/>
          <p:cNvSpPr txBox="1"/>
          <p:nvPr/>
        </p:nvSpPr>
        <p:spPr>
          <a:xfrm>
            <a:off x="7592600" y="2188550"/>
            <a:ext cx="128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Referencing relation</a:t>
            </a:r>
            <a:endParaRPr/>
          </a:p>
        </p:txBody>
      </p:sp>
      <p:sp>
        <p:nvSpPr>
          <p:cNvPr id="207" name="Google Shape;207;p34"/>
          <p:cNvSpPr txBox="1"/>
          <p:nvPr/>
        </p:nvSpPr>
        <p:spPr>
          <a:xfrm>
            <a:off x="4749200" y="4082475"/>
            <a:ext cx="118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Referenced relation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idx="1" type="body"/>
          </p:nvPr>
        </p:nvSpPr>
        <p:spPr>
          <a:xfrm>
            <a:off x="253200" y="577325"/>
            <a:ext cx="3984000" cy="2604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700">
                <a:solidFill>
                  <a:schemeClr val="dk1"/>
                </a:solidFill>
              </a:rPr>
              <a:t>Relational Query Languages</a:t>
            </a:r>
            <a:endParaRPr b="1" sz="17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lnSpc>
                <a:spcPct val="105000"/>
              </a:lnSpc>
              <a:spcBef>
                <a:spcPts val="1200"/>
              </a:spcBef>
              <a:spcAft>
                <a:spcPts val="0"/>
              </a:spcAft>
              <a:buNone/>
            </a:pPr>
            <a:r>
              <a:rPr lang="en" sz="1500">
                <a:solidFill>
                  <a:schemeClr val="dk1"/>
                </a:solidFill>
              </a:rPr>
              <a:t>A </a:t>
            </a:r>
            <a:r>
              <a:rPr b="1" lang="en" sz="1500">
                <a:solidFill>
                  <a:schemeClr val="dk1"/>
                </a:solidFill>
              </a:rPr>
              <a:t>query language </a:t>
            </a:r>
            <a:r>
              <a:rPr lang="en" sz="1500">
                <a:solidFill>
                  <a:schemeClr val="dk1"/>
                </a:solidFill>
              </a:rPr>
              <a:t>is a language in which a user requests information from the database. These languages are usually on a level higher than that of a standard programming language. Query languages can be categorized as either procedural or non-procedural.</a:t>
            </a:r>
            <a:endParaRPr sz="1500">
              <a:solidFill>
                <a:schemeClr val="dk1"/>
              </a:solidFill>
            </a:endParaRPr>
          </a:p>
          <a:p>
            <a:pPr indent="0" lvl="0" marL="0" rtl="0" algn="l">
              <a:lnSpc>
                <a:spcPct val="105000"/>
              </a:lnSpc>
              <a:spcBef>
                <a:spcPts val="1200"/>
              </a:spcBef>
              <a:spcAft>
                <a:spcPts val="1200"/>
              </a:spcAft>
              <a:buNone/>
            </a:pPr>
            <a:r>
              <a:rPr lang="en" sz="1500">
                <a:solidFill>
                  <a:schemeClr val="dk1"/>
                </a:solidFill>
              </a:rPr>
              <a:t>In a </a:t>
            </a:r>
            <a:r>
              <a:rPr b="1" lang="en" sz="1500">
                <a:solidFill>
                  <a:schemeClr val="dk1"/>
                </a:solidFill>
              </a:rPr>
              <a:t>procedural language</a:t>
            </a:r>
            <a:r>
              <a:rPr lang="en" sz="1500">
                <a:solidFill>
                  <a:schemeClr val="dk1"/>
                </a:solidFill>
              </a:rPr>
              <a:t>, the user instructs the system to perform a sequence of operations on the database to compute the desired result. In a </a:t>
            </a:r>
            <a:r>
              <a:rPr b="1" lang="en" sz="1500">
                <a:solidFill>
                  <a:schemeClr val="dk1"/>
                </a:solidFill>
              </a:rPr>
              <a:t>nonprocedural language</a:t>
            </a:r>
            <a:r>
              <a:rPr lang="en" sz="1500">
                <a:solidFill>
                  <a:schemeClr val="dk1"/>
                </a:solidFill>
              </a:rPr>
              <a:t>, the user describes the desired information without giving a specific procedure for obtaining that information.</a:t>
            </a:r>
            <a:endParaRPr sz="1500">
              <a:solidFill>
                <a:schemeClr val="dk1"/>
              </a:solidFill>
            </a:endParaRPr>
          </a:p>
        </p:txBody>
      </p:sp>
      <p:sp>
        <p:nvSpPr>
          <p:cNvPr id="213" name="Google Shape;213;p35"/>
          <p:cNvSpPr txBox="1"/>
          <p:nvPr/>
        </p:nvSpPr>
        <p:spPr>
          <a:xfrm>
            <a:off x="4997700" y="762550"/>
            <a:ext cx="3724500" cy="339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Relational Algebra</a:t>
            </a:r>
            <a:r>
              <a:rPr b="1" lang="en" sz="1700">
                <a:solidFill>
                  <a:schemeClr val="dk1"/>
                </a:solidFill>
              </a:rPr>
              <a:t>		 	 	 		</a:t>
            </a:r>
            <a:endParaRPr b="1" sz="17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en" sz="1700">
                <a:solidFill>
                  <a:schemeClr val="dk1"/>
                </a:solidFill>
              </a:rPr>
              <a:t>The relational algebra consists of a set of operations that take one or two relations as input and produce a new relation as their result. The relational calculus uses predicate logic to define the result desired without giving any specific algebraic procedure for obtaining that result.</a:t>
            </a:r>
            <a:endParaRPr sz="1800">
              <a:solidFill>
                <a:schemeClr val="dk1"/>
              </a:solidFill>
            </a:endParaRPr>
          </a:p>
        </p:txBody>
      </p:sp>
      <p:sp>
        <p:nvSpPr>
          <p:cNvPr id="214" name="Google Shape;214;p35"/>
          <p:cNvSpPr txBox="1"/>
          <p:nvPr/>
        </p:nvSpPr>
        <p:spPr>
          <a:xfrm>
            <a:off x="6567175" y="100725"/>
            <a:ext cx="15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01/06/2021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79925" y="207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3C78D8"/>
                </a:solidFill>
              </a:rPr>
              <a:t>RELATIONAL ALGEBRA</a:t>
            </a:r>
            <a:endParaRPr b="1">
              <a:solidFill>
                <a:srgbClr val="3C78D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7"/>
          <p:cNvPicPr preferRelativeResize="0"/>
          <p:nvPr/>
        </p:nvPicPr>
        <p:blipFill>
          <a:blip r:embed="rId3">
            <a:alphaModFix/>
          </a:blip>
          <a:stretch>
            <a:fillRect/>
          </a:stretch>
        </p:blipFill>
        <p:spPr>
          <a:xfrm>
            <a:off x="152400" y="425350"/>
            <a:ext cx="8839203" cy="39751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a:blip r:embed="rId3">
            <a:alphaModFix/>
          </a:blip>
          <a:stretch>
            <a:fillRect/>
          </a:stretch>
        </p:blipFill>
        <p:spPr>
          <a:xfrm>
            <a:off x="94200" y="399425"/>
            <a:ext cx="8871075" cy="4042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Relational </a:t>
            </a:r>
            <a:r>
              <a:rPr lang="en"/>
              <a:t>Algebra</a:t>
            </a:r>
            <a:endParaRPr/>
          </a:p>
        </p:txBody>
      </p:sp>
      <p:pic>
        <p:nvPicPr>
          <p:cNvPr id="235" name="Google Shape;235;p39"/>
          <p:cNvPicPr preferRelativeResize="0"/>
          <p:nvPr/>
        </p:nvPicPr>
        <p:blipFill>
          <a:blip r:embed="rId3">
            <a:alphaModFix/>
          </a:blip>
          <a:stretch>
            <a:fillRect/>
          </a:stretch>
        </p:blipFill>
        <p:spPr>
          <a:xfrm>
            <a:off x="311700" y="1358923"/>
            <a:ext cx="9143999" cy="3003503"/>
          </a:xfrm>
          <a:prstGeom prst="rect">
            <a:avLst/>
          </a:prstGeom>
          <a:noFill/>
          <a:ln>
            <a:noFill/>
          </a:ln>
        </p:spPr>
      </p:pic>
      <p:sp>
        <p:nvSpPr>
          <p:cNvPr id="236" name="Google Shape;236;p39"/>
          <p:cNvSpPr txBox="1"/>
          <p:nvPr/>
        </p:nvSpPr>
        <p:spPr>
          <a:xfrm>
            <a:off x="4796550" y="120575"/>
            <a:ext cx="3582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Basic Set oprn:</a:t>
            </a:r>
            <a:endParaRPr/>
          </a:p>
          <a:p>
            <a:pPr indent="0" lvl="0" marL="0" rtl="0" algn="l">
              <a:spcBef>
                <a:spcPts val="0"/>
              </a:spcBef>
              <a:spcAft>
                <a:spcPts val="0"/>
              </a:spcAft>
              <a:buNone/>
            </a:pPr>
            <a:r>
              <a:rPr lang="en"/>
              <a:t>{1,2,3}=A</a:t>
            </a:r>
            <a:endParaRPr/>
          </a:p>
          <a:p>
            <a:pPr indent="0" lvl="0" marL="0" rtl="0" algn="l">
              <a:spcBef>
                <a:spcPts val="0"/>
              </a:spcBef>
              <a:spcAft>
                <a:spcPts val="0"/>
              </a:spcAft>
              <a:buNone/>
            </a:pPr>
            <a:r>
              <a:rPr lang="en"/>
              <a:t>{1,2,5,6}= B</a:t>
            </a:r>
            <a:endParaRPr/>
          </a:p>
          <a:p>
            <a:pPr indent="0" lvl="0" marL="0" rtl="0" algn="l">
              <a:spcBef>
                <a:spcPts val="0"/>
              </a:spcBef>
              <a:spcAft>
                <a:spcPts val="0"/>
              </a:spcAft>
              <a:buNone/>
            </a:pPr>
            <a:r>
              <a:rPr lang="en"/>
              <a:t>A and B = {1, 2}</a:t>
            </a:r>
            <a:endParaRPr/>
          </a:p>
          <a:p>
            <a:pPr indent="0" lvl="0" marL="0" rtl="0" algn="l">
              <a:spcBef>
                <a:spcPts val="0"/>
              </a:spcBef>
              <a:spcAft>
                <a:spcPts val="0"/>
              </a:spcAft>
              <a:buNone/>
            </a:pPr>
            <a:r>
              <a:rPr lang="en"/>
              <a:t>A or B = {1,2,3,5,6}</a:t>
            </a:r>
            <a:endParaRPr/>
          </a:p>
          <a:p>
            <a:pPr indent="0" lvl="0" marL="0" rtl="0" algn="l">
              <a:spcBef>
                <a:spcPts val="0"/>
              </a:spcBef>
              <a:spcAft>
                <a:spcPts val="0"/>
              </a:spcAft>
              <a:buNone/>
            </a:pPr>
            <a:r>
              <a:rPr lang="en"/>
              <a:t>A -B ={3}</a:t>
            </a:r>
            <a:endParaRPr/>
          </a:p>
          <a:p>
            <a:pPr indent="0" lvl="0" marL="0" rtl="0" algn="l">
              <a:spcBef>
                <a:spcPts val="0"/>
              </a:spcBef>
              <a:spcAft>
                <a:spcPts val="0"/>
              </a:spcAft>
              <a:buNone/>
            </a:pPr>
            <a:r>
              <a:rPr lang="en"/>
              <a:t>B-A = {5,6}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886600" y="1309700"/>
            <a:ext cx="7715250" cy="167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operation</a:t>
            </a:r>
            <a:endParaRPr/>
          </a:p>
        </p:txBody>
      </p:sp>
      <p:pic>
        <p:nvPicPr>
          <p:cNvPr id="247" name="Google Shape;247;p41"/>
          <p:cNvPicPr preferRelativeResize="0"/>
          <p:nvPr/>
        </p:nvPicPr>
        <p:blipFill>
          <a:blip r:embed="rId3">
            <a:alphaModFix/>
          </a:blip>
          <a:stretch>
            <a:fillRect/>
          </a:stretch>
        </p:blipFill>
        <p:spPr>
          <a:xfrm>
            <a:off x="152400" y="1241300"/>
            <a:ext cx="5237751" cy="3226725"/>
          </a:xfrm>
          <a:prstGeom prst="rect">
            <a:avLst/>
          </a:prstGeom>
          <a:noFill/>
          <a:ln>
            <a:noFill/>
          </a:ln>
        </p:spPr>
      </p:pic>
      <p:pic>
        <p:nvPicPr>
          <p:cNvPr id="248" name="Google Shape;248;p41"/>
          <p:cNvPicPr preferRelativeResize="0"/>
          <p:nvPr/>
        </p:nvPicPr>
        <p:blipFill>
          <a:blip r:embed="rId4">
            <a:alphaModFix/>
          </a:blip>
          <a:stretch>
            <a:fillRect/>
          </a:stretch>
        </p:blipFill>
        <p:spPr>
          <a:xfrm>
            <a:off x="4933700" y="1858125"/>
            <a:ext cx="4210301" cy="339550"/>
          </a:xfrm>
          <a:prstGeom prst="rect">
            <a:avLst/>
          </a:prstGeom>
          <a:noFill/>
          <a:ln>
            <a:noFill/>
          </a:ln>
        </p:spPr>
      </p:pic>
      <p:pic>
        <p:nvPicPr>
          <p:cNvPr id="249" name="Google Shape;249;p41"/>
          <p:cNvPicPr preferRelativeResize="0"/>
          <p:nvPr/>
        </p:nvPicPr>
        <p:blipFill>
          <a:blip r:embed="rId5">
            <a:alphaModFix/>
          </a:blip>
          <a:stretch>
            <a:fillRect/>
          </a:stretch>
        </p:blipFill>
        <p:spPr>
          <a:xfrm>
            <a:off x="3309500" y="3564950"/>
            <a:ext cx="5386076" cy="903075"/>
          </a:xfrm>
          <a:prstGeom prst="rect">
            <a:avLst/>
          </a:prstGeom>
          <a:noFill/>
          <a:ln>
            <a:noFill/>
          </a:ln>
        </p:spPr>
      </p:pic>
      <p:cxnSp>
        <p:nvCxnSpPr>
          <p:cNvPr id="250" name="Google Shape;250;p41"/>
          <p:cNvCxnSpPr/>
          <p:nvPr/>
        </p:nvCxnSpPr>
        <p:spPr>
          <a:xfrm>
            <a:off x="5655825" y="2192550"/>
            <a:ext cx="2874300" cy="1972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51" name="Google Shape;251;p41"/>
          <p:cNvCxnSpPr/>
          <p:nvPr/>
        </p:nvCxnSpPr>
        <p:spPr>
          <a:xfrm flipH="1" rot="-5400000">
            <a:off x="7241150" y="2713050"/>
            <a:ext cx="1833600" cy="828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52" name="Google Shape;252;p41"/>
          <p:cNvCxnSpPr/>
          <p:nvPr/>
        </p:nvCxnSpPr>
        <p:spPr>
          <a:xfrm flipH="1" rot="-5400000">
            <a:off x="6911775" y="2447875"/>
            <a:ext cx="2034000" cy="15336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152400"/>
            <a:ext cx="8839200" cy="43282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0" y="10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Operation</a:t>
            </a:r>
            <a:endParaRPr/>
          </a:p>
        </p:txBody>
      </p:sp>
      <p:pic>
        <p:nvPicPr>
          <p:cNvPr id="258" name="Google Shape;258;p42"/>
          <p:cNvPicPr preferRelativeResize="0"/>
          <p:nvPr/>
        </p:nvPicPr>
        <p:blipFill>
          <a:blip r:embed="rId3">
            <a:alphaModFix/>
          </a:blip>
          <a:stretch>
            <a:fillRect/>
          </a:stretch>
        </p:blipFill>
        <p:spPr>
          <a:xfrm>
            <a:off x="74750" y="1076050"/>
            <a:ext cx="4747450" cy="2163675"/>
          </a:xfrm>
          <a:prstGeom prst="rect">
            <a:avLst/>
          </a:prstGeom>
          <a:noFill/>
          <a:ln>
            <a:noFill/>
          </a:ln>
        </p:spPr>
      </p:pic>
      <p:pic>
        <p:nvPicPr>
          <p:cNvPr id="259" name="Google Shape;259;p42"/>
          <p:cNvPicPr preferRelativeResize="0"/>
          <p:nvPr/>
        </p:nvPicPr>
        <p:blipFill>
          <a:blip r:embed="rId4">
            <a:alphaModFix/>
          </a:blip>
          <a:stretch>
            <a:fillRect/>
          </a:stretch>
        </p:blipFill>
        <p:spPr>
          <a:xfrm>
            <a:off x="415575" y="3801550"/>
            <a:ext cx="1809750" cy="438150"/>
          </a:xfrm>
          <a:prstGeom prst="rect">
            <a:avLst/>
          </a:prstGeom>
          <a:noFill/>
          <a:ln>
            <a:noFill/>
          </a:ln>
        </p:spPr>
      </p:pic>
      <p:pic>
        <p:nvPicPr>
          <p:cNvPr id="260" name="Google Shape;260;p42"/>
          <p:cNvPicPr preferRelativeResize="0"/>
          <p:nvPr/>
        </p:nvPicPr>
        <p:blipFill>
          <a:blip r:embed="rId5">
            <a:alphaModFix/>
          </a:blip>
          <a:stretch>
            <a:fillRect/>
          </a:stretch>
        </p:blipFill>
        <p:spPr>
          <a:xfrm>
            <a:off x="5052600" y="1076050"/>
            <a:ext cx="3009900" cy="438150"/>
          </a:xfrm>
          <a:prstGeom prst="rect">
            <a:avLst/>
          </a:prstGeom>
          <a:noFill/>
          <a:ln>
            <a:noFill/>
          </a:ln>
        </p:spPr>
      </p:pic>
      <p:pic>
        <p:nvPicPr>
          <p:cNvPr id="261" name="Google Shape;261;p42"/>
          <p:cNvPicPr preferRelativeResize="0"/>
          <p:nvPr/>
        </p:nvPicPr>
        <p:blipFill>
          <a:blip r:embed="rId6">
            <a:alphaModFix/>
          </a:blip>
          <a:stretch>
            <a:fillRect/>
          </a:stretch>
        </p:blipFill>
        <p:spPr>
          <a:xfrm>
            <a:off x="5276800" y="1913725"/>
            <a:ext cx="3028950" cy="2876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3"/>
          <p:cNvPicPr preferRelativeResize="0"/>
          <p:nvPr/>
        </p:nvPicPr>
        <p:blipFill>
          <a:blip r:embed="rId3">
            <a:alphaModFix/>
          </a:blip>
          <a:stretch>
            <a:fillRect/>
          </a:stretch>
        </p:blipFill>
        <p:spPr>
          <a:xfrm>
            <a:off x="1808425" y="1111775"/>
            <a:ext cx="4857750" cy="3086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48750" y="7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Operations</a:t>
            </a:r>
            <a:endParaRPr/>
          </a:p>
        </p:txBody>
      </p:sp>
      <p:pic>
        <p:nvPicPr>
          <p:cNvPr id="272" name="Google Shape;272;p44"/>
          <p:cNvPicPr preferRelativeResize="0"/>
          <p:nvPr/>
        </p:nvPicPr>
        <p:blipFill>
          <a:blip r:embed="rId3">
            <a:alphaModFix/>
          </a:blip>
          <a:stretch>
            <a:fillRect/>
          </a:stretch>
        </p:blipFill>
        <p:spPr>
          <a:xfrm>
            <a:off x="0" y="885225"/>
            <a:ext cx="5543575" cy="682100"/>
          </a:xfrm>
          <a:prstGeom prst="rect">
            <a:avLst/>
          </a:prstGeom>
          <a:noFill/>
          <a:ln>
            <a:noFill/>
          </a:ln>
        </p:spPr>
      </p:pic>
      <p:sp>
        <p:nvSpPr>
          <p:cNvPr id="273" name="Google Shape;273;p44"/>
          <p:cNvSpPr txBox="1"/>
          <p:nvPr/>
        </p:nvSpPr>
        <p:spPr>
          <a:xfrm>
            <a:off x="262950" y="2050425"/>
            <a:ext cx="255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a:t>
            </a:r>
            <a:r>
              <a:rPr lang="en" sz="1300"/>
              <a:t>: STUDENT  ⋃  INSTRUCTOR</a:t>
            </a:r>
            <a:endParaRPr sz="1300"/>
          </a:p>
        </p:txBody>
      </p:sp>
      <p:pic>
        <p:nvPicPr>
          <p:cNvPr id="274" name="Google Shape;274;p44"/>
          <p:cNvPicPr preferRelativeResize="0"/>
          <p:nvPr/>
        </p:nvPicPr>
        <p:blipFill>
          <a:blip r:embed="rId4">
            <a:alphaModFix/>
          </a:blip>
          <a:stretch>
            <a:fillRect/>
          </a:stretch>
        </p:blipFill>
        <p:spPr>
          <a:xfrm>
            <a:off x="3769375" y="1855075"/>
            <a:ext cx="5374625" cy="428900"/>
          </a:xfrm>
          <a:prstGeom prst="rect">
            <a:avLst/>
          </a:prstGeom>
          <a:noFill/>
          <a:ln>
            <a:noFill/>
          </a:ln>
        </p:spPr>
      </p:pic>
      <p:pic>
        <p:nvPicPr>
          <p:cNvPr id="275" name="Google Shape;275;p44"/>
          <p:cNvPicPr preferRelativeResize="0"/>
          <p:nvPr/>
        </p:nvPicPr>
        <p:blipFill>
          <a:blip r:embed="rId5">
            <a:alphaModFix/>
          </a:blip>
          <a:stretch>
            <a:fillRect/>
          </a:stretch>
        </p:blipFill>
        <p:spPr>
          <a:xfrm>
            <a:off x="472975" y="2340700"/>
            <a:ext cx="2384950" cy="2754050"/>
          </a:xfrm>
          <a:prstGeom prst="rect">
            <a:avLst/>
          </a:prstGeom>
          <a:noFill/>
          <a:ln>
            <a:noFill/>
          </a:ln>
        </p:spPr>
      </p:pic>
      <p:pic>
        <p:nvPicPr>
          <p:cNvPr id="276" name="Google Shape;276;p44"/>
          <p:cNvPicPr preferRelativeResize="0"/>
          <p:nvPr/>
        </p:nvPicPr>
        <p:blipFill>
          <a:blip r:embed="rId6">
            <a:alphaModFix/>
          </a:blip>
          <a:stretch>
            <a:fillRect/>
          </a:stretch>
        </p:blipFill>
        <p:spPr>
          <a:xfrm>
            <a:off x="4423850" y="2992025"/>
            <a:ext cx="2762250" cy="1752600"/>
          </a:xfrm>
          <a:prstGeom prst="rect">
            <a:avLst/>
          </a:prstGeom>
          <a:noFill/>
          <a:ln>
            <a:noFill/>
          </a:ln>
        </p:spPr>
      </p:pic>
      <p:sp>
        <p:nvSpPr>
          <p:cNvPr id="277" name="Google Shape;277;p44"/>
          <p:cNvSpPr txBox="1"/>
          <p:nvPr/>
        </p:nvSpPr>
        <p:spPr>
          <a:xfrm>
            <a:off x="4198300" y="2362350"/>
            <a:ext cx="34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Student  ∩  Instructor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116750" y="211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pic>
        <p:nvPicPr>
          <p:cNvPr id="283" name="Google Shape;283;p45"/>
          <p:cNvPicPr preferRelativeResize="0"/>
          <p:nvPr/>
        </p:nvPicPr>
        <p:blipFill>
          <a:blip r:embed="rId3">
            <a:alphaModFix/>
          </a:blip>
          <a:stretch>
            <a:fillRect/>
          </a:stretch>
        </p:blipFill>
        <p:spPr>
          <a:xfrm>
            <a:off x="175225" y="1179950"/>
            <a:ext cx="7581900" cy="590550"/>
          </a:xfrm>
          <a:prstGeom prst="rect">
            <a:avLst/>
          </a:prstGeom>
          <a:noFill/>
          <a:ln>
            <a:noFill/>
          </a:ln>
        </p:spPr>
      </p:pic>
      <p:pic>
        <p:nvPicPr>
          <p:cNvPr id="284" name="Google Shape;284;p45"/>
          <p:cNvPicPr preferRelativeResize="0"/>
          <p:nvPr/>
        </p:nvPicPr>
        <p:blipFill rotWithShape="1">
          <a:blip r:embed="rId4">
            <a:alphaModFix/>
          </a:blip>
          <a:srcRect b="5050" l="780" r="-779" t="-5050"/>
          <a:stretch/>
        </p:blipFill>
        <p:spPr>
          <a:xfrm>
            <a:off x="912775" y="2108125"/>
            <a:ext cx="6229350" cy="2705100"/>
          </a:xfrm>
          <a:prstGeom prst="rect">
            <a:avLst/>
          </a:prstGeom>
          <a:noFill/>
          <a:ln>
            <a:noFill/>
          </a:ln>
        </p:spPr>
      </p:pic>
      <p:sp>
        <p:nvSpPr>
          <p:cNvPr id="285" name="Google Shape;285;p45"/>
          <p:cNvSpPr txBox="1"/>
          <p:nvPr/>
        </p:nvSpPr>
        <p:spPr>
          <a:xfrm>
            <a:off x="1225025" y="1925250"/>
            <a:ext cx="605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en" sz="900">
                <a:solidFill>
                  <a:schemeClr val="dk1"/>
                </a:solidFill>
              </a:rPr>
              <a:t>(d) STUDENT − INSTRUCTOR.  (e) INSTRUCTOR − STUDENT.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a:t>
            </a:r>
            <a:endParaRPr/>
          </a:p>
        </p:txBody>
      </p:sp>
      <p:pic>
        <p:nvPicPr>
          <p:cNvPr id="291" name="Google Shape;291;p46"/>
          <p:cNvPicPr preferRelativeResize="0"/>
          <p:nvPr/>
        </p:nvPicPr>
        <p:blipFill>
          <a:blip r:embed="rId3">
            <a:alphaModFix/>
          </a:blip>
          <a:stretch>
            <a:fillRect/>
          </a:stretch>
        </p:blipFill>
        <p:spPr>
          <a:xfrm>
            <a:off x="390525" y="1505400"/>
            <a:ext cx="8362950" cy="257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Rename Operation</a:t>
            </a:r>
            <a:endParaRPr/>
          </a:p>
        </p:txBody>
      </p:sp>
      <p:sp>
        <p:nvSpPr>
          <p:cNvPr id="297" name="Google Shape;297;p47"/>
          <p:cNvSpPr txBox="1"/>
          <p:nvPr>
            <p:ph idx="1" type="body"/>
          </p:nvPr>
        </p:nvSpPr>
        <p:spPr>
          <a:xfrm>
            <a:off x="311700" y="1152475"/>
            <a:ext cx="3171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100000"/>
              <a:buFont typeface="Arial"/>
              <a:buNone/>
            </a:pPr>
            <a:r>
              <a:rPr lang="en" sz="1100">
                <a:solidFill>
                  <a:schemeClr val="dk1"/>
                </a:solidFill>
              </a:rPr>
              <a:t>We can also define a formal </a:t>
            </a:r>
            <a:r>
              <a:rPr lang="en" sz="900">
                <a:solidFill>
                  <a:schemeClr val="dk1"/>
                </a:solidFill>
              </a:rPr>
              <a:t>RENAME </a:t>
            </a:r>
            <a:r>
              <a:rPr lang="en" sz="1100">
                <a:solidFill>
                  <a:schemeClr val="dk1"/>
                </a:solidFill>
              </a:rPr>
              <a:t>operation—which can rename either the relation name or the attribute names, or both—as a unary operator. The general </a:t>
            </a:r>
            <a:r>
              <a:rPr lang="en" sz="900">
                <a:solidFill>
                  <a:schemeClr val="dk1"/>
                </a:solidFill>
              </a:rPr>
              <a:t>RENAME </a:t>
            </a:r>
            <a:r>
              <a:rPr lang="en" sz="1100">
                <a:solidFill>
                  <a:schemeClr val="dk1"/>
                </a:solidFill>
              </a:rPr>
              <a:t>operation when applied to a relation </a:t>
            </a:r>
            <a:r>
              <a:rPr i="1" lang="en" sz="1100">
                <a:solidFill>
                  <a:schemeClr val="dk1"/>
                </a:solidFill>
              </a:rPr>
              <a:t>R </a:t>
            </a:r>
            <a:r>
              <a:rPr lang="en" sz="1100">
                <a:solidFill>
                  <a:schemeClr val="dk1"/>
                </a:solidFill>
              </a:rPr>
              <a:t>of degree </a:t>
            </a:r>
            <a:r>
              <a:rPr i="1" lang="en" sz="1100">
                <a:solidFill>
                  <a:schemeClr val="dk1"/>
                </a:solidFill>
              </a:rPr>
              <a:t>n </a:t>
            </a:r>
            <a:r>
              <a:rPr lang="en" sz="1100">
                <a:solidFill>
                  <a:schemeClr val="dk1"/>
                </a:solidFill>
              </a:rPr>
              <a:t>is denoted by any of the following three forms:</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900">
                <a:solidFill>
                  <a:schemeClr val="dk1"/>
                </a:solidFill>
              </a:rPr>
              <a:t>ρ</a:t>
            </a:r>
            <a:r>
              <a:rPr i="1" lang="en" sz="700">
                <a:solidFill>
                  <a:schemeClr val="dk1"/>
                </a:solidFill>
              </a:rPr>
              <a:t>S</a:t>
            </a:r>
            <a:r>
              <a:rPr lang="en" sz="800">
                <a:solidFill>
                  <a:schemeClr val="dk1"/>
                </a:solidFill>
              </a:rPr>
              <a:t>(</a:t>
            </a:r>
            <a:r>
              <a:rPr i="1" lang="en" sz="700">
                <a:solidFill>
                  <a:schemeClr val="dk1"/>
                </a:solidFill>
              </a:rPr>
              <a:t>B</a:t>
            </a:r>
            <a:r>
              <a:rPr lang="en" sz="700">
                <a:solidFill>
                  <a:schemeClr val="dk1"/>
                </a:solidFill>
              </a:rPr>
              <a:t>1</a:t>
            </a:r>
            <a:r>
              <a:rPr lang="en" sz="800">
                <a:solidFill>
                  <a:schemeClr val="dk1"/>
                </a:solidFill>
              </a:rPr>
              <a:t>, </a:t>
            </a:r>
            <a:r>
              <a:rPr i="1" lang="en" sz="700">
                <a:solidFill>
                  <a:schemeClr val="dk1"/>
                </a:solidFill>
              </a:rPr>
              <a:t>B</a:t>
            </a:r>
            <a:r>
              <a:rPr lang="en" sz="700">
                <a:solidFill>
                  <a:schemeClr val="dk1"/>
                </a:solidFill>
              </a:rPr>
              <a:t>2</a:t>
            </a:r>
            <a:r>
              <a:rPr lang="en" sz="800">
                <a:solidFill>
                  <a:schemeClr val="dk1"/>
                </a:solidFill>
              </a:rPr>
              <a:t>, </a:t>
            </a:r>
            <a:r>
              <a:rPr lang="en" sz="700">
                <a:solidFill>
                  <a:schemeClr val="dk1"/>
                </a:solidFill>
              </a:rPr>
              <a:t>...</a:t>
            </a:r>
            <a:r>
              <a:rPr lang="en" sz="800">
                <a:solidFill>
                  <a:schemeClr val="dk1"/>
                </a:solidFill>
              </a:rPr>
              <a:t>, </a:t>
            </a:r>
            <a:r>
              <a:rPr i="1" lang="en" sz="700">
                <a:solidFill>
                  <a:schemeClr val="dk1"/>
                </a:solidFill>
              </a:rPr>
              <a:t>Bn</a:t>
            </a:r>
            <a:r>
              <a:rPr lang="en" sz="800">
                <a:solidFill>
                  <a:schemeClr val="dk1"/>
                </a:solidFill>
              </a:rPr>
              <a:t>)</a:t>
            </a:r>
            <a:r>
              <a:rPr lang="en" sz="1100">
                <a:solidFill>
                  <a:schemeClr val="dk1"/>
                </a:solidFill>
              </a:rPr>
              <a:t>(</a:t>
            </a:r>
            <a:r>
              <a:rPr i="1" lang="en" sz="900">
                <a:solidFill>
                  <a:schemeClr val="dk1"/>
                </a:solidFill>
              </a:rPr>
              <a:t>R</a:t>
            </a:r>
            <a:r>
              <a:rPr lang="en" sz="1100">
                <a:solidFill>
                  <a:schemeClr val="dk1"/>
                </a:solidFill>
              </a:rPr>
              <a:t>) </a:t>
            </a:r>
            <a:r>
              <a:rPr lang="en" sz="900">
                <a:solidFill>
                  <a:schemeClr val="dk1"/>
                </a:solidFill>
              </a:rPr>
              <a:t>or ρ</a:t>
            </a:r>
            <a:r>
              <a:rPr i="1" lang="en" sz="700">
                <a:solidFill>
                  <a:schemeClr val="dk1"/>
                </a:solidFill>
              </a:rPr>
              <a:t>S</a:t>
            </a:r>
            <a:r>
              <a:rPr lang="en" sz="1100">
                <a:solidFill>
                  <a:schemeClr val="dk1"/>
                </a:solidFill>
              </a:rPr>
              <a:t>(</a:t>
            </a:r>
            <a:r>
              <a:rPr i="1" lang="en" sz="900">
                <a:solidFill>
                  <a:schemeClr val="dk1"/>
                </a:solidFill>
              </a:rPr>
              <a:t>R</a:t>
            </a:r>
            <a:r>
              <a:rPr lang="en" sz="1100">
                <a:solidFill>
                  <a:schemeClr val="dk1"/>
                </a:solidFill>
              </a:rPr>
              <a:t>) </a:t>
            </a:r>
            <a:r>
              <a:rPr lang="en" sz="900">
                <a:solidFill>
                  <a:schemeClr val="dk1"/>
                </a:solidFill>
              </a:rPr>
              <a:t>or ρ</a:t>
            </a:r>
            <a:r>
              <a:rPr lang="en" sz="800">
                <a:solidFill>
                  <a:schemeClr val="dk1"/>
                </a:solidFill>
              </a:rPr>
              <a:t>(</a:t>
            </a:r>
            <a:r>
              <a:rPr i="1" lang="en" sz="700">
                <a:solidFill>
                  <a:schemeClr val="dk1"/>
                </a:solidFill>
              </a:rPr>
              <a:t>B</a:t>
            </a:r>
            <a:r>
              <a:rPr lang="en" sz="700">
                <a:solidFill>
                  <a:schemeClr val="dk1"/>
                </a:solidFill>
              </a:rPr>
              <a:t>1</a:t>
            </a:r>
            <a:r>
              <a:rPr lang="en" sz="800">
                <a:solidFill>
                  <a:schemeClr val="dk1"/>
                </a:solidFill>
              </a:rPr>
              <a:t>, </a:t>
            </a:r>
            <a:r>
              <a:rPr i="1" lang="en" sz="700">
                <a:solidFill>
                  <a:schemeClr val="dk1"/>
                </a:solidFill>
              </a:rPr>
              <a:t>B</a:t>
            </a:r>
            <a:r>
              <a:rPr lang="en" sz="700">
                <a:solidFill>
                  <a:schemeClr val="dk1"/>
                </a:solidFill>
              </a:rPr>
              <a:t>2</a:t>
            </a:r>
            <a:r>
              <a:rPr lang="en" sz="800">
                <a:solidFill>
                  <a:schemeClr val="dk1"/>
                </a:solidFill>
              </a:rPr>
              <a:t>, </a:t>
            </a:r>
            <a:r>
              <a:rPr lang="en" sz="700">
                <a:solidFill>
                  <a:schemeClr val="dk1"/>
                </a:solidFill>
              </a:rPr>
              <a:t>...</a:t>
            </a:r>
            <a:r>
              <a:rPr lang="en" sz="800">
                <a:solidFill>
                  <a:schemeClr val="dk1"/>
                </a:solidFill>
              </a:rPr>
              <a:t>, </a:t>
            </a:r>
            <a:r>
              <a:rPr i="1" lang="en" sz="700">
                <a:solidFill>
                  <a:schemeClr val="dk1"/>
                </a:solidFill>
              </a:rPr>
              <a:t>Bn</a:t>
            </a:r>
            <a:r>
              <a:rPr lang="en" sz="800">
                <a:solidFill>
                  <a:schemeClr val="dk1"/>
                </a:solidFill>
              </a:rPr>
              <a:t>)</a:t>
            </a:r>
            <a:r>
              <a:rPr lang="en" sz="1100">
                <a:solidFill>
                  <a:schemeClr val="dk1"/>
                </a:solidFill>
              </a:rPr>
              <a:t>(</a:t>
            </a:r>
            <a:r>
              <a:rPr i="1" lang="en" sz="900">
                <a:solidFill>
                  <a:schemeClr val="dk1"/>
                </a:solidFill>
              </a:rPr>
              <a:t>R</a:t>
            </a:r>
            <a:r>
              <a:rPr lang="en" sz="1100">
                <a:solidFill>
                  <a:schemeClr val="dk1"/>
                </a:solidFill>
              </a:rPr>
              <a:t>)</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Clr>
                <a:schemeClr val="dk1"/>
              </a:buClr>
              <a:buSzPct val="100000"/>
              <a:buFont typeface="Arial"/>
              <a:buNone/>
            </a:pPr>
            <a:r>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298" name="Google Shape;298;p47"/>
          <p:cNvSpPr txBox="1"/>
          <p:nvPr/>
        </p:nvSpPr>
        <p:spPr>
          <a:xfrm>
            <a:off x="6144000" y="1810925"/>
            <a:ext cx="3000000" cy="24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Sequence of Operation to rename/ Assignment Operator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900">
                <a:solidFill>
                  <a:schemeClr val="dk1"/>
                </a:solidFill>
              </a:rPr>
              <a:t>DEP5_EMPS </a:t>
            </a:r>
            <a:r>
              <a:rPr lang="en" sz="1100">
                <a:solidFill>
                  <a:schemeClr val="dk1"/>
                </a:solidFill>
              </a:rPr>
              <a:t>← </a:t>
            </a:r>
            <a:r>
              <a:rPr lang="en" sz="900">
                <a:solidFill>
                  <a:schemeClr val="dk1"/>
                </a:solidFill>
              </a:rPr>
              <a:t>σ</a:t>
            </a:r>
            <a:r>
              <a:rPr baseline="-25000" lang="en" sz="700">
                <a:solidFill>
                  <a:schemeClr val="dk1"/>
                </a:solidFill>
              </a:rPr>
              <a:t>Dno</a:t>
            </a:r>
            <a:r>
              <a:rPr baseline="-25000" lang="en" sz="800">
                <a:solidFill>
                  <a:schemeClr val="dk1"/>
                </a:solidFill>
              </a:rPr>
              <a:t>=</a:t>
            </a:r>
            <a:r>
              <a:rPr baseline="-25000" lang="en" sz="700">
                <a:solidFill>
                  <a:schemeClr val="dk1"/>
                </a:solidFill>
              </a:rPr>
              <a:t>5</a:t>
            </a:r>
            <a:r>
              <a:rPr lang="en" sz="1100">
                <a:solidFill>
                  <a:schemeClr val="dk1"/>
                </a:solidFill>
              </a:rPr>
              <a:t>(</a:t>
            </a:r>
            <a:r>
              <a:rPr lang="en" sz="900">
                <a:solidFill>
                  <a:schemeClr val="dk1"/>
                </a:solidFill>
              </a:rPr>
              <a:t>EMPLOYEE</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900">
                <a:solidFill>
                  <a:schemeClr val="dk1"/>
                </a:solidFill>
              </a:rPr>
              <a:t>RESULT </a:t>
            </a:r>
            <a:r>
              <a:rPr lang="en" sz="1100">
                <a:solidFill>
                  <a:schemeClr val="dk1"/>
                </a:solidFill>
              </a:rPr>
              <a:t>← </a:t>
            </a:r>
            <a:r>
              <a:rPr lang="en" sz="900">
                <a:solidFill>
                  <a:schemeClr val="dk1"/>
                </a:solidFill>
              </a:rPr>
              <a:t>π</a:t>
            </a:r>
            <a:r>
              <a:rPr baseline="-25000" lang="en" sz="700">
                <a:solidFill>
                  <a:schemeClr val="dk1"/>
                </a:solidFill>
              </a:rPr>
              <a:t>Fname</a:t>
            </a:r>
            <a:r>
              <a:rPr baseline="-25000" lang="en" sz="800">
                <a:solidFill>
                  <a:schemeClr val="dk1"/>
                </a:solidFill>
              </a:rPr>
              <a:t>, </a:t>
            </a:r>
            <a:r>
              <a:rPr baseline="-25000" lang="en" sz="700">
                <a:solidFill>
                  <a:schemeClr val="dk1"/>
                </a:solidFill>
              </a:rPr>
              <a:t>Lname</a:t>
            </a:r>
            <a:r>
              <a:rPr baseline="-25000" lang="en" sz="800">
                <a:solidFill>
                  <a:schemeClr val="dk1"/>
                </a:solidFill>
              </a:rPr>
              <a:t>, </a:t>
            </a:r>
            <a:r>
              <a:rPr baseline="-25000" lang="en" sz="700">
                <a:solidFill>
                  <a:schemeClr val="dk1"/>
                </a:solidFill>
              </a:rPr>
              <a:t>Salary</a:t>
            </a:r>
            <a:r>
              <a:rPr lang="en" sz="1100">
                <a:solidFill>
                  <a:schemeClr val="dk1"/>
                </a:solidFill>
              </a:rPr>
              <a:t>(</a:t>
            </a:r>
            <a:r>
              <a:rPr lang="en" sz="900">
                <a:solidFill>
                  <a:schemeClr val="dk1"/>
                </a:solidFill>
              </a:rPr>
              <a:t>DEP5_EMPS</a:t>
            </a: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
        <p:nvSpPr>
          <p:cNvPr id="299" name="Google Shape;299;p47"/>
          <p:cNvSpPr txBox="1"/>
          <p:nvPr/>
        </p:nvSpPr>
        <p:spPr>
          <a:xfrm>
            <a:off x="7448375" y="44825"/>
            <a:ext cx="14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02/06/2021</a:t>
            </a:r>
            <a:endParaRPr/>
          </a:p>
        </p:txBody>
      </p:sp>
      <p:sp>
        <p:nvSpPr>
          <p:cNvPr id="300" name="Google Shape;300;p47"/>
          <p:cNvSpPr txBox="1"/>
          <p:nvPr/>
        </p:nvSpPr>
        <p:spPr>
          <a:xfrm>
            <a:off x="3483300" y="555250"/>
            <a:ext cx="2475000" cy="332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Employee</a:t>
            </a:r>
            <a:endParaRPr/>
          </a:p>
          <a:p>
            <a:pPr indent="0" lvl="0" marL="0" rtl="0" algn="l">
              <a:spcBef>
                <a:spcPts val="0"/>
              </a:spcBef>
              <a:spcAft>
                <a:spcPts val="0"/>
              </a:spcAft>
              <a:buNone/>
            </a:pPr>
            <a:r>
              <a:t/>
            </a:r>
            <a:endParaRPr sz="900"/>
          </a:p>
          <a:p>
            <a:pPr indent="-285750" lvl="0" marL="457200" rtl="0" algn="l">
              <a:spcBef>
                <a:spcPts val="0"/>
              </a:spcBef>
              <a:spcAft>
                <a:spcPts val="0"/>
              </a:spcAft>
              <a:buSzPts val="900"/>
              <a:buAutoNum type="arabicPeriod"/>
            </a:pPr>
            <a:r>
              <a:rPr lang="en" sz="900"/>
              <a:t>Renaming Employee to workers</a:t>
            </a:r>
            <a:endParaRPr sz="900"/>
          </a:p>
          <a:p>
            <a:pPr indent="0" lvl="0" marL="0" rtl="0" algn="l">
              <a:lnSpc>
                <a:spcPct val="115000"/>
              </a:lnSpc>
              <a:spcBef>
                <a:spcPts val="1200"/>
              </a:spcBef>
              <a:spcAft>
                <a:spcPts val="0"/>
              </a:spcAft>
              <a:buNone/>
            </a:pPr>
            <a:r>
              <a:rPr lang="en" sz="900">
                <a:solidFill>
                  <a:schemeClr val="dk1"/>
                </a:solidFill>
              </a:rPr>
              <a:t>ρ</a:t>
            </a:r>
            <a:r>
              <a:rPr baseline="-25000" lang="en" sz="900">
                <a:solidFill>
                  <a:schemeClr val="dk1"/>
                </a:solidFill>
              </a:rPr>
              <a:t>workers</a:t>
            </a:r>
            <a:r>
              <a:rPr lang="en" sz="900">
                <a:solidFill>
                  <a:schemeClr val="dk1"/>
                </a:solidFill>
              </a:rPr>
              <a:t>(Employee)</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285750" lvl="0" marL="457200" rtl="0" algn="l">
              <a:lnSpc>
                <a:spcPct val="115000"/>
              </a:lnSpc>
              <a:spcBef>
                <a:spcPts val="1200"/>
              </a:spcBef>
              <a:spcAft>
                <a:spcPts val="0"/>
              </a:spcAft>
              <a:buClr>
                <a:schemeClr val="dk1"/>
              </a:buClr>
              <a:buSzPts val="900"/>
              <a:buAutoNum type="arabicPeriod"/>
            </a:pPr>
            <a:r>
              <a:rPr lang="en" sz="900">
                <a:solidFill>
                  <a:schemeClr val="dk1"/>
                </a:solidFill>
              </a:rPr>
              <a:t>Renaming Relation name &amp; Attributes</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ρ</a:t>
            </a:r>
            <a:r>
              <a:rPr baseline="-25000" lang="en" sz="900">
                <a:solidFill>
                  <a:schemeClr val="dk1"/>
                </a:solidFill>
              </a:rPr>
              <a:t>workers(worker_name, work_dept, worker)</a:t>
            </a:r>
            <a:r>
              <a:rPr lang="en" sz="900">
                <a:solidFill>
                  <a:schemeClr val="dk1"/>
                </a:solidFill>
              </a:rPr>
              <a:t>(Employee)</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285750" lvl="0" marL="457200" rtl="0" algn="l">
              <a:lnSpc>
                <a:spcPct val="115000"/>
              </a:lnSpc>
              <a:spcBef>
                <a:spcPts val="1200"/>
              </a:spcBef>
              <a:spcAft>
                <a:spcPts val="0"/>
              </a:spcAft>
              <a:buClr>
                <a:schemeClr val="dk1"/>
              </a:buClr>
              <a:buSzPts val="900"/>
              <a:buAutoNum type="arabicPeriod"/>
            </a:pPr>
            <a:r>
              <a:rPr lang="en" sz="900">
                <a:solidFill>
                  <a:schemeClr val="dk1"/>
                </a:solidFill>
              </a:rPr>
              <a:t>Renaming Attributes</a:t>
            </a:r>
            <a:endParaRPr sz="900">
              <a:solidFill>
                <a:schemeClr val="dk1"/>
              </a:solidFill>
            </a:endParaRPr>
          </a:p>
          <a:p>
            <a:pPr indent="0" lvl="0" marL="0" rtl="0" algn="l">
              <a:lnSpc>
                <a:spcPct val="115000"/>
              </a:lnSpc>
              <a:spcBef>
                <a:spcPts val="1200"/>
              </a:spcBef>
              <a:spcAft>
                <a:spcPts val="0"/>
              </a:spcAft>
              <a:buNone/>
            </a:pPr>
            <a:r>
              <a:t/>
            </a:r>
            <a:endParaRPr sz="900">
              <a:solidFill>
                <a:schemeClr val="dk1"/>
              </a:solidFill>
            </a:endParaRPr>
          </a:p>
          <a:p>
            <a:pPr indent="0" lvl="0" marL="0" rtl="0" algn="l">
              <a:lnSpc>
                <a:spcPct val="115000"/>
              </a:lnSpc>
              <a:spcBef>
                <a:spcPts val="1200"/>
              </a:spcBef>
              <a:spcAft>
                <a:spcPts val="1200"/>
              </a:spcAft>
              <a:buNone/>
            </a:pPr>
            <a:r>
              <a:rPr lang="en" sz="900">
                <a:solidFill>
                  <a:schemeClr val="dk1"/>
                </a:solidFill>
              </a:rPr>
              <a:t>ρ</a:t>
            </a:r>
            <a:r>
              <a:rPr baseline="-25000" lang="en" sz="900">
                <a:solidFill>
                  <a:schemeClr val="dk1"/>
                </a:solidFill>
              </a:rPr>
              <a:t>(worker_name, work_dept, worker)</a:t>
            </a:r>
            <a:r>
              <a:rPr lang="en" sz="900">
                <a:solidFill>
                  <a:schemeClr val="dk1"/>
                </a:solidFill>
              </a:rPr>
              <a:t>(Employee)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Cartesian Product:</a:t>
            </a:r>
            <a:endParaRPr/>
          </a:p>
          <a:p>
            <a:pPr indent="0" lvl="0" marL="0" rtl="0" algn="l">
              <a:spcBef>
                <a:spcPts val="0"/>
              </a:spcBef>
              <a:spcAft>
                <a:spcPts val="0"/>
              </a:spcAft>
              <a:buNone/>
            </a:pPr>
            <a:r>
              <a:t/>
            </a:r>
            <a:endParaRPr/>
          </a:p>
        </p:txBody>
      </p:sp>
      <p:sp>
        <p:nvSpPr>
          <p:cNvPr id="306" name="Google Shape;306;p48"/>
          <p:cNvSpPr txBox="1"/>
          <p:nvPr/>
        </p:nvSpPr>
        <p:spPr>
          <a:xfrm>
            <a:off x="423575" y="1254625"/>
            <a:ext cx="3000000" cy="241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In Cartesian product , the result of </a:t>
            </a:r>
            <a:r>
              <a:rPr i="1" lang="en" sz="1100">
                <a:solidFill>
                  <a:schemeClr val="dk1"/>
                </a:solidFill>
              </a:rPr>
              <a:t>R</a:t>
            </a:r>
            <a:r>
              <a:rPr lang="en" sz="1100">
                <a:solidFill>
                  <a:schemeClr val="dk1"/>
                </a:solidFill>
              </a:rPr>
              <a:t>(</a:t>
            </a:r>
            <a:r>
              <a:rPr i="1" lang="en" sz="1100">
                <a:solidFill>
                  <a:schemeClr val="dk1"/>
                </a:solidFill>
              </a:rPr>
              <a:t>A</a:t>
            </a:r>
            <a:r>
              <a:rPr lang="en" sz="800">
                <a:solidFill>
                  <a:schemeClr val="dk1"/>
                </a:solidFill>
              </a:rPr>
              <a:t>1</a:t>
            </a:r>
            <a:r>
              <a:rPr lang="en" sz="1100">
                <a:solidFill>
                  <a:schemeClr val="dk1"/>
                </a:solidFill>
              </a:rPr>
              <a:t>, </a:t>
            </a:r>
            <a:r>
              <a:rPr i="1" lang="en" sz="1100">
                <a:solidFill>
                  <a:schemeClr val="dk1"/>
                </a:solidFill>
              </a:rPr>
              <a:t>A</a:t>
            </a:r>
            <a:r>
              <a:rPr lang="en" sz="800">
                <a:solidFill>
                  <a:schemeClr val="dk1"/>
                </a:solidFill>
              </a:rPr>
              <a:t>2</a:t>
            </a:r>
            <a:r>
              <a:rPr lang="en" sz="1100">
                <a:solidFill>
                  <a:schemeClr val="dk1"/>
                </a:solidFill>
              </a:rPr>
              <a:t>, ..., </a:t>
            </a:r>
            <a:r>
              <a:rPr i="1" lang="en" sz="1100">
                <a:solidFill>
                  <a:schemeClr val="dk1"/>
                </a:solidFill>
              </a:rPr>
              <a:t>A</a:t>
            </a:r>
            <a:r>
              <a:rPr i="1" lang="en" sz="800">
                <a:solidFill>
                  <a:schemeClr val="dk1"/>
                </a:solidFill>
              </a:rPr>
              <a:t>n</a:t>
            </a:r>
            <a:r>
              <a:rPr lang="en" sz="1100">
                <a:solidFill>
                  <a:schemeClr val="dk1"/>
                </a:solidFill>
              </a:rPr>
              <a:t>) × </a:t>
            </a:r>
            <a:r>
              <a:rPr i="1" lang="en" sz="1100">
                <a:solidFill>
                  <a:schemeClr val="dk1"/>
                </a:solidFill>
              </a:rPr>
              <a:t>S</a:t>
            </a:r>
            <a:r>
              <a:rPr lang="en" sz="1100">
                <a:solidFill>
                  <a:schemeClr val="dk1"/>
                </a:solidFill>
              </a:rPr>
              <a:t>(</a:t>
            </a:r>
            <a:r>
              <a:rPr i="1" lang="en" sz="1100">
                <a:solidFill>
                  <a:schemeClr val="dk1"/>
                </a:solidFill>
              </a:rPr>
              <a:t>B</a:t>
            </a:r>
            <a:r>
              <a:rPr lang="en" sz="800">
                <a:solidFill>
                  <a:schemeClr val="dk1"/>
                </a:solidFill>
              </a:rPr>
              <a:t>1</a:t>
            </a:r>
            <a:r>
              <a:rPr lang="en" sz="1100">
                <a:solidFill>
                  <a:schemeClr val="dk1"/>
                </a:solidFill>
              </a:rPr>
              <a:t>, </a:t>
            </a:r>
            <a:r>
              <a:rPr i="1" lang="en" sz="1100">
                <a:solidFill>
                  <a:schemeClr val="dk1"/>
                </a:solidFill>
              </a:rPr>
              <a:t>B</a:t>
            </a:r>
            <a:r>
              <a:rPr lang="en" sz="800">
                <a:solidFill>
                  <a:schemeClr val="dk1"/>
                </a:solidFill>
              </a:rPr>
              <a:t>2</a:t>
            </a:r>
            <a:r>
              <a:rPr lang="en" sz="1100">
                <a:solidFill>
                  <a:schemeClr val="dk1"/>
                </a:solidFill>
              </a:rPr>
              <a:t>, ..., </a:t>
            </a:r>
            <a:r>
              <a:rPr i="1" lang="en" sz="1100">
                <a:solidFill>
                  <a:schemeClr val="dk1"/>
                </a:solidFill>
              </a:rPr>
              <a:t>B</a:t>
            </a:r>
            <a:r>
              <a:rPr i="1" lang="en" sz="800">
                <a:solidFill>
                  <a:schemeClr val="dk1"/>
                </a:solidFill>
              </a:rPr>
              <a:t>m</a:t>
            </a:r>
            <a:r>
              <a:rPr lang="en" sz="1100">
                <a:solidFill>
                  <a:schemeClr val="dk1"/>
                </a:solidFill>
              </a:rPr>
              <a:t>) is a rela- tion </a:t>
            </a:r>
            <a:r>
              <a:rPr i="1" lang="en" sz="1100">
                <a:solidFill>
                  <a:schemeClr val="dk1"/>
                </a:solidFill>
              </a:rPr>
              <a:t>Q </a:t>
            </a:r>
            <a:r>
              <a:rPr lang="en" sz="1100">
                <a:solidFill>
                  <a:schemeClr val="dk1"/>
                </a:solidFill>
              </a:rPr>
              <a:t>with degree </a:t>
            </a:r>
            <a:r>
              <a:rPr i="1" lang="en" sz="1100">
                <a:solidFill>
                  <a:schemeClr val="dk1"/>
                </a:solidFill>
              </a:rPr>
              <a:t>n </a:t>
            </a:r>
            <a:r>
              <a:rPr lang="en" sz="1100">
                <a:solidFill>
                  <a:schemeClr val="dk1"/>
                </a:solidFill>
              </a:rPr>
              <a:t>+ </a:t>
            </a:r>
            <a:r>
              <a:rPr i="1" lang="en" sz="1100">
                <a:solidFill>
                  <a:schemeClr val="dk1"/>
                </a:solidFill>
              </a:rPr>
              <a:t>m </a:t>
            </a:r>
            <a:r>
              <a:rPr lang="en" sz="1100">
                <a:solidFill>
                  <a:schemeClr val="dk1"/>
                </a:solidFill>
              </a:rPr>
              <a:t>attributes </a:t>
            </a:r>
            <a:r>
              <a:rPr i="1" lang="en" sz="1100">
                <a:solidFill>
                  <a:schemeClr val="dk1"/>
                </a:solidFill>
              </a:rPr>
              <a:t>Q</a:t>
            </a:r>
            <a:r>
              <a:rPr lang="en" sz="1100">
                <a:solidFill>
                  <a:schemeClr val="dk1"/>
                </a:solidFill>
              </a:rPr>
              <a:t>(</a:t>
            </a:r>
            <a:r>
              <a:rPr i="1" lang="en" sz="1100">
                <a:solidFill>
                  <a:schemeClr val="dk1"/>
                </a:solidFill>
              </a:rPr>
              <a:t>A</a:t>
            </a:r>
            <a:r>
              <a:rPr lang="en" sz="800">
                <a:solidFill>
                  <a:schemeClr val="dk1"/>
                </a:solidFill>
              </a:rPr>
              <a:t>1</a:t>
            </a:r>
            <a:r>
              <a:rPr lang="en" sz="1100">
                <a:solidFill>
                  <a:schemeClr val="dk1"/>
                </a:solidFill>
              </a:rPr>
              <a:t>, </a:t>
            </a:r>
            <a:r>
              <a:rPr i="1" lang="en" sz="1100">
                <a:solidFill>
                  <a:schemeClr val="dk1"/>
                </a:solidFill>
              </a:rPr>
              <a:t>A</a:t>
            </a:r>
            <a:r>
              <a:rPr lang="en" sz="800">
                <a:solidFill>
                  <a:schemeClr val="dk1"/>
                </a:solidFill>
              </a:rPr>
              <a:t>2</a:t>
            </a:r>
            <a:r>
              <a:rPr lang="en" sz="1100">
                <a:solidFill>
                  <a:schemeClr val="dk1"/>
                </a:solidFill>
              </a:rPr>
              <a:t>, ..., </a:t>
            </a:r>
            <a:r>
              <a:rPr i="1" lang="en" sz="1100">
                <a:solidFill>
                  <a:schemeClr val="dk1"/>
                </a:solidFill>
              </a:rPr>
              <a:t>A</a:t>
            </a:r>
            <a:r>
              <a:rPr i="1" lang="en" sz="800">
                <a:solidFill>
                  <a:schemeClr val="dk1"/>
                </a:solidFill>
              </a:rPr>
              <a:t>n</a:t>
            </a:r>
            <a:r>
              <a:rPr lang="en" sz="1100">
                <a:solidFill>
                  <a:schemeClr val="dk1"/>
                </a:solidFill>
              </a:rPr>
              <a:t>, </a:t>
            </a:r>
            <a:r>
              <a:rPr i="1" lang="en" sz="1100">
                <a:solidFill>
                  <a:schemeClr val="dk1"/>
                </a:solidFill>
              </a:rPr>
              <a:t>B</a:t>
            </a:r>
            <a:r>
              <a:rPr lang="en" sz="800">
                <a:solidFill>
                  <a:schemeClr val="dk1"/>
                </a:solidFill>
              </a:rPr>
              <a:t>1</a:t>
            </a:r>
            <a:r>
              <a:rPr lang="en" sz="1100">
                <a:solidFill>
                  <a:schemeClr val="dk1"/>
                </a:solidFill>
              </a:rPr>
              <a:t>, </a:t>
            </a:r>
            <a:r>
              <a:rPr i="1" lang="en" sz="1100">
                <a:solidFill>
                  <a:schemeClr val="dk1"/>
                </a:solidFill>
              </a:rPr>
              <a:t>B</a:t>
            </a:r>
            <a:r>
              <a:rPr i="1" lang="en" sz="800">
                <a:solidFill>
                  <a:schemeClr val="dk1"/>
                </a:solidFill>
              </a:rPr>
              <a:t>2</a:t>
            </a:r>
            <a:r>
              <a:rPr lang="en" sz="1100">
                <a:solidFill>
                  <a:schemeClr val="dk1"/>
                </a:solidFill>
              </a:rPr>
              <a:t>, ..., </a:t>
            </a:r>
            <a:r>
              <a:rPr i="1" lang="en" sz="1100">
                <a:solidFill>
                  <a:schemeClr val="dk1"/>
                </a:solidFill>
              </a:rPr>
              <a:t>B</a:t>
            </a:r>
            <a:r>
              <a:rPr i="1" lang="en" sz="800">
                <a:solidFill>
                  <a:schemeClr val="dk1"/>
                </a:solidFill>
              </a:rPr>
              <a:t>m</a:t>
            </a:r>
            <a:r>
              <a:rPr lang="en" sz="1100">
                <a:solidFill>
                  <a:schemeClr val="dk1"/>
                </a:solidFill>
              </a:rPr>
              <a:t>), in that order. The resulting relation </a:t>
            </a:r>
            <a:r>
              <a:rPr i="1" lang="en" sz="1100">
                <a:solidFill>
                  <a:schemeClr val="dk1"/>
                </a:solidFill>
              </a:rPr>
              <a:t>Q </a:t>
            </a:r>
            <a:r>
              <a:rPr lang="en" sz="1100">
                <a:solidFill>
                  <a:schemeClr val="dk1"/>
                </a:solidFill>
              </a:rPr>
              <a:t>has one tuple for each combination of tuples—one from </a:t>
            </a:r>
            <a:r>
              <a:rPr i="1" lang="en" sz="1100">
                <a:solidFill>
                  <a:schemeClr val="dk1"/>
                </a:solidFill>
              </a:rPr>
              <a:t>R </a:t>
            </a:r>
            <a:r>
              <a:rPr lang="en" sz="1100">
                <a:solidFill>
                  <a:schemeClr val="dk1"/>
                </a:solidFill>
              </a:rPr>
              <a:t>and one from </a:t>
            </a:r>
            <a:r>
              <a:rPr i="1" lang="en" sz="1100">
                <a:solidFill>
                  <a:schemeClr val="dk1"/>
                </a:solidFill>
              </a:rPr>
              <a:t>S</a:t>
            </a:r>
            <a:r>
              <a:rPr lang="en" sz="1100">
                <a:solidFill>
                  <a:schemeClr val="dk1"/>
                </a:solidFill>
              </a:rPr>
              <a:t>. Hence, if </a:t>
            </a:r>
            <a:r>
              <a:rPr i="1" lang="en" sz="1100">
                <a:solidFill>
                  <a:schemeClr val="dk1"/>
                </a:solidFill>
              </a:rPr>
              <a:t>R </a:t>
            </a:r>
            <a:r>
              <a:rPr lang="en" sz="1100">
                <a:solidFill>
                  <a:schemeClr val="dk1"/>
                </a:solidFill>
              </a:rPr>
              <a:t>has </a:t>
            </a:r>
            <a:r>
              <a:rPr i="1" lang="en" sz="1100">
                <a:solidFill>
                  <a:schemeClr val="dk1"/>
                </a:solidFill>
              </a:rPr>
              <a:t>n</a:t>
            </a:r>
            <a:r>
              <a:rPr i="1" lang="en" sz="800">
                <a:solidFill>
                  <a:schemeClr val="dk1"/>
                </a:solidFill>
              </a:rPr>
              <a:t>R </a:t>
            </a:r>
            <a:r>
              <a:rPr lang="en" sz="1100">
                <a:solidFill>
                  <a:schemeClr val="dk1"/>
                </a:solidFill>
              </a:rPr>
              <a:t>tuples (denoted as |</a:t>
            </a:r>
            <a:r>
              <a:rPr i="1" lang="en" sz="1100">
                <a:solidFill>
                  <a:schemeClr val="dk1"/>
                </a:solidFill>
              </a:rPr>
              <a:t>R</a:t>
            </a:r>
            <a:r>
              <a:rPr lang="en" sz="1100">
                <a:solidFill>
                  <a:schemeClr val="dk1"/>
                </a:solidFill>
              </a:rPr>
              <a:t>| = </a:t>
            </a:r>
            <a:r>
              <a:rPr i="1" lang="en" sz="1100">
                <a:solidFill>
                  <a:schemeClr val="dk1"/>
                </a:solidFill>
              </a:rPr>
              <a:t>n</a:t>
            </a:r>
            <a:r>
              <a:rPr i="1" lang="en" sz="800">
                <a:solidFill>
                  <a:schemeClr val="dk1"/>
                </a:solidFill>
              </a:rPr>
              <a:t>R</a:t>
            </a:r>
            <a:r>
              <a:rPr lang="en" sz="1100">
                <a:solidFill>
                  <a:schemeClr val="dk1"/>
                </a:solidFill>
              </a:rPr>
              <a:t>), and </a:t>
            </a:r>
            <a:r>
              <a:rPr i="1" lang="en" sz="1100">
                <a:solidFill>
                  <a:schemeClr val="dk1"/>
                </a:solidFill>
              </a:rPr>
              <a:t>S </a:t>
            </a:r>
            <a:r>
              <a:rPr lang="en" sz="1100">
                <a:solidFill>
                  <a:schemeClr val="dk1"/>
                </a:solidFill>
              </a:rPr>
              <a:t>has </a:t>
            </a:r>
            <a:r>
              <a:rPr i="1" lang="en" sz="1100">
                <a:solidFill>
                  <a:schemeClr val="dk1"/>
                </a:solidFill>
              </a:rPr>
              <a:t>n</a:t>
            </a:r>
            <a:r>
              <a:rPr i="1" lang="en" sz="800">
                <a:solidFill>
                  <a:schemeClr val="dk1"/>
                </a:solidFill>
              </a:rPr>
              <a:t>S </a:t>
            </a:r>
            <a:r>
              <a:rPr lang="en" sz="1100">
                <a:solidFill>
                  <a:schemeClr val="dk1"/>
                </a:solidFill>
              </a:rPr>
              <a:t>tuples, then </a:t>
            </a:r>
            <a:r>
              <a:rPr i="1" lang="en" sz="1100">
                <a:solidFill>
                  <a:schemeClr val="dk1"/>
                </a:solidFill>
              </a:rPr>
              <a:t>R </a:t>
            </a:r>
            <a:r>
              <a:rPr lang="en" sz="1100">
                <a:solidFill>
                  <a:schemeClr val="dk1"/>
                </a:solidFill>
              </a:rPr>
              <a:t>× </a:t>
            </a:r>
            <a:r>
              <a:rPr i="1" lang="en" sz="1100">
                <a:solidFill>
                  <a:schemeClr val="dk1"/>
                </a:solidFill>
              </a:rPr>
              <a:t>S </a:t>
            </a:r>
            <a:r>
              <a:rPr lang="en" sz="1100">
                <a:solidFill>
                  <a:schemeClr val="dk1"/>
                </a:solidFill>
              </a:rPr>
              <a:t>will have </a:t>
            </a:r>
            <a:r>
              <a:rPr i="1" lang="en" sz="1100">
                <a:solidFill>
                  <a:schemeClr val="dk1"/>
                </a:solidFill>
              </a:rPr>
              <a:t>n</a:t>
            </a:r>
            <a:r>
              <a:rPr i="1" lang="en" sz="800">
                <a:solidFill>
                  <a:schemeClr val="dk1"/>
                </a:solidFill>
              </a:rPr>
              <a:t>R </a:t>
            </a:r>
            <a:r>
              <a:rPr lang="en" sz="1100">
                <a:solidFill>
                  <a:schemeClr val="dk1"/>
                </a:solidFill>
              </a:rPr>
              <a:t>* </a:t>
            </a:r>
            <a:r>
              <a:rPr i="1" lang="en" sz="1100">
                <a:solidFill>
                  <a:schemeClr val="dk1"/>
                </a:solidFill>
              </a:rPr>
              <a:t>n</a:t>
            </a:r>
            <a:r>
              <a:rPr i="1" lang="en" sz="800">
                <a:solidFill>
                  <a:schemeClr val="dk1"/>
                </a:solidFill>
              </a:rPr>
              <a:t>S </a:t>
            </a:r>
            <a:r>
              <a:rPr lang="en" sz="1100">
                <a:solidFill>
                  <a:schemeClr val="dk1"/>
                </a:solidFill>
              </a:rPr>
              <a:t>tuples.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307" name="Google Shape;307;p48"/>
          <p:cNvPicPr preferRelativeResize="0"/>
          <p:nvPr/>
        </p:nvPicPr>
        <p:blipFill>
          <a:blip r:embed="rId3">
            <a:alphaModFix/>
          </a:blip>
          <a:stretch>
            <a:fillRect/>
          </a:stretch>
        </p:blipFill>
        <p:spPr>
          <a:xfrm>
            <a:off x="3598625" y="2422700"/>
            <a:ext cx="5415626" cy="2365280"/>
          </a:xfrm>
          <a:prstGeom prst="rect">
            <a:avLst/>
          </a:prstGeom>
          <a:noFill/>
          <a:ln>
            <a:noFill/>
          </a:ln>
        </p:spPr>
      </p:pic>
      <p:sp>
        <p:nvSpPr>
          <p:cNvPr id="308" name="Google Shape;308;p48"/>
          <p:cNvSpPr txBox="1"/>
          <p:nvPr/>
        </p:nvSpPr>
        <p:spPr>
          <a:xfrm>
            <a:off x="4381050" y="175475"/>
            <a:ext cx="4633200" cy="181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highlight>
                  <a:srgbClr val="FFFFCC"/>
                </a:highlight>
              </a:rPr>
              <a:t>Let </a:t>
            </a:r>
            <a:r>
              <a:rPr i="1" lang="en" sz="1200">
                <a:solidFill>
                  <a:schemeClr val="dk1"/>
                </a:solidFill>
                <a:highlight>
                  <a:srgbClr val="FFFFCC"/>
                </a:highlight>
              </a:rPr>
              <a:t>A</a:t>
            </a:r>
            <a:r>
              <a:rPr lang="en" sz="1200">
                <a:solidFill>
                  <a:schemeClr val="dk1"/>
                </a:solidFill>
                <a:highlight>
                  <a:srgbClr val="FFFFCC"/>
                </a:highlight>
              </a:rPr>
              <a:t> = {H, T} and </a:t>
            </a:r>
            <a:r>
              <a:rPr i="1" lang="en" sz="1200">
                <a:solidFill>
                  <a:schemeClr val="dk1"/>
                </a:solidFill>
                <a:highlight>
                  <a:srgbClr val="FFFFCC"/>
                </a:highlight>
              </a:rPr>
              <a:t>B</a:t>
            </a:r>
            <a:r>
              <a:rPr lang="en" sz="1200">
                <a:solidFill>
                  <a:schemeClr val="dk1"/>
                </a:solidFill>
                <a:highlight>
                  <a:srgbClr val="FFFFCC"/>
                </a:highlight>
              </a:rPr>
              <a:t> = {1, 2, 3, 4, 5, 6}.</a:t>
            </a:r>
            <a:endParaRPr sz="1200">
              <a:solidFill>
                <a:schemeClr val="dk1"/>
              </a:solidFill>
              <a:highlight>
                <a:srgbClr val="FFFFCC"/>
              </a:highlight>
            </a:endParaRPr>
          </a:p>
          <a:p>
            <a:pPr indent="0" lvl="0" marL="0" rtl="0" algn="l">
              <a:lnSpc>
                <a:spcPct val="115000"/>
              </a:lnSpc>
              <a:spcBef>
                <a:spcPts val="1000"/>
              </a:spcBef>
              <a:spcAft>
                <a:spcPts val="0"/>
              </a:spcAft>
              <a:buNone/>
            </a:pPr>
            <a:r>
              <a:rPr i="1" lang="en" sz="1200">
                <a:solidFill>
                  <a:schemeClr val="dk1"/>
                </a:solidFill>
                <a:highlight>
                  <a:srgbClr val="FFFFCC"/>
                </a:highlight>
              </a:rPr>
              <a:t>A</a:t>
            </a:r>
            <a:r>
              <a:rPr lang="en" sz="1200">
                <a:solidFill>
                  <a:schemeClr val="dk1"/>
                </a:solidFill>
                <a:highlight>
                  <a:srgbClr val="FFFFCC"/>
                </a:highlight>
              </a:rPr>
              <a:t> </a:t>
            </a:r>
            <a:r>
              <a:rPr lang="en" sz="1200">
                <a:solidFill>
                  <a:schemeClr val="dk1"/>
                </a:solidFill>
                <a:highlight>
                  <a:srgbClr val="FFFFCC"/>
                </a:highlight>
                <a:latin typeface="Times New Roman"/>
                <a:ea typeface="Times New Roman"/>
                <a:cs typeface="Times New Roman"/>
                <a:sym typeface="Times New Roman"/>
              </a:rPr>
              <a:t>×</a:t>
            </a:r>
            <a:r>
              <a:rPr lang="en" sz="1200">
                <a:solidFill>
                  <a:schemeClr val="dk1"/>
                </a:solidFill>
                <a:highlight>
                  <a:srgbClr val="FFFFCC"/>
                </a:highlight>
              </a:rPr>
              <a:t> </a:t>
            </a:r>
            <a:r>
              <a:rPr i="1" lang="en" sz="1200">
                <a:solidFill>
                  <a:schemeClr val="dk1"/>
                </a:solidFill>
                <a:highlight>
                  <a:srgbClr val="FFFFCC"/>
                </a:highlight>
              </a:rPr>
              <a:t>B </a:t>
            </a:r>
            <a:r>
              <a:rPr lang="en" sz="1200">
                <a:solidFill>
                  <a:schemeClr val="dk1"/>
                </a:solidFill>
                <a:highlight>
                  <a:srgbClr val="FFFFCC"/>
                </a:highlight>
              </a:rPr>
              <a:t> = {(H, 1), (H, 2), (H, 3), (H, 4), (H, 5), (H, 6), (T, 1), (T, 2), (T, 3), (T, 4), (T, 5), (T, 6)}</a:t>
            </a:r>
            <a:endParaRPr sz="1200">
              <a:solidFill>
                <a:schemeClr val="dk1"/>
              </a:solidFill>
              <a:highlight>
                <a:srgbClr val="FFFFCC"/>
              </a:highlight>
            </a:endParaRPr>
          </a:p>
          <a:p>
            <a:pPr indent="0" lvl="0" marL="0" rtl="0" algn="l">
              <a:lnSpc>
                <a:spcPct val="115000"/>
              </a:lnSpc>
              <a:spcBef>
                <a:spcPts val="1000"/>
              </a:spcBef>
              <a:spcAft>
                <a:spcPts val="0"/>
              </a:spcAft>
              <a:buNone/>
            </a:pPr>
            <a:r>
              <a:rPr i="1" lang="en" sz="1200">
                <a:solidFill>
                  <a:schemeClr val="dk1"/>
                </a:solidFill>
                <a:highlight>
                  <a:srgbClr val="FFFFCC"/>
                </a:highlight>
              </a:rPr>
              <a:t>B</a:t>
            </a:r>
            <a:r>
              <a:rPr lang="en" sz="1200">
                <a:solidFill>
                  <a:schemeClr val="dk1"/>
                </a:solidFill>
                <a:highlight>
                  <a:srgbClr val="FFFFCC"/>
                </a:highlight>
              </a:rPr>
              <a:t> </a:t>
            </a:r>
            <a:r>
              <a:rPr lang="en" sz="1200">
                <a:solidFill>
                  <a:schemeClr val="dk1"/>
                </a:solidFill>
                <a:highlight>
                  <a:srgbClr val="FFFFCC"/>
                </a:highlight>
                <a:latin typeface="Times New Roman"/>
                <a:ea typeface="Times New Roman"/>
                <a:cs typeface="Times New Roman"/>
                <a:sym typeface="Times New Roman"/>
              </a:rPr>
              <a:t>×</a:t>
            </a:r>
            <a:r>
              <a:rPr lang="en" sz="1200">
                <a:solidFill>
                  <a:schemeClr val="dk1"/>
                </a:solidFill>
                <a:highlight>
                  <a:srgbClr val="FFFFCC"/>
                </a:highlight>
              </a:rPr>
              <a:t> </a:t>
            </a:r>
            <a:r>
              <a:rPr i="1" lang="en" sz="1200">
                <a:solidFill>
                  <a:schemeClr val="dk1"/>
                </a:solidFill>
                <a:highlight>
                  <a:srgbClr val="FFFFCC"/>
                </a:highlight>
              </a:rPr>
              <a:t>A </a:t>
            </a:r>
            <a:r>
              <a:rPr lang="en" sz="1200">
                <a:solidFill>
                  <a:schemeClr val="dk1"/>
                </a:solidFill>
                <a:highlight>
                  <a:srgbClr val="FFFFCC"/>
                </a:highlight>
              </a:rPr>
              <a:t>= {(1, H), (2, H), (3, H), (4, H), (5, H), (6, H), (1, T), (2, T), (3, T), (4, T), (5, T), (6, T)}</a:t>
            </a:r>
            <a:endParaRPr sz="1200">
              <a:solidFill>
                <a:schemeClr val="dk1"/>
              </a:solidFill>
              <a:highlight>
                <a:srgbClr val="FFFFCC"/>
              </a:highlight>
            </a:endParaRPr>
          </a:p>
          <a:p>
            <a:pPr indent="0" lvl="0" marL="0" rtl="0" algn="l">
              <a:lnSpc>
                <a:spcPct val="115000"/>
              </a:lnSpc>
              <a:spcBef>
                <a:spcPts val="1000"/>
              </a:spcBef>
              <a:spcAft>
                <a:spcPts val="0"/>
              </a:spcAft>
              <a:buNone/>
            </a:pPr>
            <a:r>
              <a:t/>
            </a:r>
            <a:endParaRPr sz="1200">
              <a:solidFill>
                <a:schemeClr val="dk1"/>
              </a:solidFill>
            </a:endParaRPr>
          </a:p>
        </p:txBody>
      </p:sp>
      <p:sp>
        <p:nvSpPr>
          <p:cNvPr id="309" name="Google Shape;309;p48"/>
          <p:cNvSpPr txBox="1"/>
          <p:nvPr/>
        </p:nvSpPr>
        <p:spPr>
          <a:xfrm>
            <a:off x="2883675" y="3202150"/>
            <a:ext cx="14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Student</a:t>
            </a:r>
            <a:endParaRPr/>
          </a:p>
        </p:txBody>
      </p:sp>
      <p:sp>
        <p:nvSpPr>
          <p:cNvPr id="310" name="Google Shape;310;p48"/>
          <p:cNvSpPr txBox="1"/>
          <p:nvPr/>
        </p:nvSpPr>
        <p:spPr>
          <a:xfrm>
            <a:off x="5959300" y="4242625"/>
            <a:ext cx="13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Detail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9"/>
          <p:cNvPicPr preferRelativeResize="0"/>
          <p:nvPr/>
        </p:nvPicPr>
        <p:blipFill>
          <a:blip r:embed="rId3">
            <a:alphaModFix/>
          </a:blip>
          <a:stretch>
            <a:fillRect/>
          </a:stretch>
        </p:blipFill>
        <p:spPr>
          <a:xfrm>
            <a:off x="412150" y="835050"/>
            <a:ext cx="8051452" cy="3379050"/>
          </a:xfrm>
          <a:prstGeom prst="rect">
            <a:avLst/>
          </a:prstGeom>
          <a:noFill/>
          <a:ln>
            <a:noFill/>
          </a:ln>
        </p:spPr>
      </p:pic>
      <p:sp>
        <p:nvSpPr>
          <p:cNvPr id="316" name="Google Shape;316;p49"/>
          <p:cNvSpPr txBox="1"/>
          <p:nvPr/>
        </p:nvSpPr>
        <p:spPr>
          <a:xfrm>
            <a:off x="0" y="0"/>
            <a:ext cx="3000000" cy="8967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15000"/>
              </a:lnSpc>
              <a:spcBef>
                <a:spcPts val="0"/>
              </a:spcBef>
              <a:spcAft>
                <a:spcPts val="0"/>
              </a:spcAft>
              <a:buNone/>
            </a:pPr>
            <a:r>
              <a:rPr lang="en" sz="1200">
                <a:solidFill>
                  <a:srgbClr val="273239"/>
                </a:solidFill>
                <a:latin typeface="Courier New"/>
                <a:ea typeface="Courier New"/>
                <a:cs typeface="Courier New"/>
                <a:sym typeface="Courier New"/>
              </a:rPr>
              <a:t>Cardinality = m*n ; m and n are tuples.</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800"/>
              </a:spcBef>
              <a:spcAft>
                <a:spcPts val="800"/>
              </a:spcAft>
              <a:buNone/>
            </a:pPr>
            <a:r>
              <a:rPr lang="en" sz="1200">
                <a:solidFill>
                  <a:srgbClr val="273239"/>
                </a:solidFill>
                <a:latin typeface="Courier New"/>
                <a:ea typeface="Courier New"/>
                <a:cs typeface="Courier New"/>
                <a:sym typeface="Courier New"/>
              </a:rPr>
              <a:t>Degree = p + s; attributes</a:t>
            </a:r>
            <a:endParaRPr sz="1200">
              <a:solidFill>
                <a:srgbClr val="273239"/>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0"/>
          <p:cNvPicPr preferRelativeResize="0"/>
          <p:nvPr/>
        </p:nvPicPr>
        <p:blipFill>
          <a:blip r:embed="rId3">
            <a:alphaModFix/>
          </a:blip>
          <a:stretch>
            <a:fillRect/>
          </a:stretch>
        </p:blipFill>
        <p:spPr>
          <a:xfrm>
            <a:off x="109600" y="414225"/>
            <a:ext cx="8910675" cy="1459150"/>
          </a:xfrm>
          <a:prstGeom prst="rect">
            <a:avLst/>
          </a:prstGeom>
          <a:noFill/>
          <a:ln>
            <a:noFill/>
          </a:ln>
        </p:spPr>
      </p:pic>
      <p:pic>
        <p:nvPicPr>
          <p:cNvPr id="322" name="Google Shape;322;p50"/>
          <p:cNvPicPr preferRelativeResize="0"/>
          <p:nvPr/>
        </p:nvPicPr>
        <p:blipFill>
          <a:blip r:embed="rId4">
            <a:alphaModFix/>
          </a:blip>
          <a:stretch>
            <a:fillRect/>
          </a:stretch>
        </p:blipFill>
        <p:spPr>
          <a:xfrm>
            <a:off x="2379801" y="1919175"/>
            <a:ext cx="4277026" cy="3086900"/>
          </a:xfrm>
          <a:prstGeom prst="rect">
            <a:avLst/>
          </a:prstGeom>
          <a:noFill/>
          <a:ln>
            <a:noFill/>
          </a:ln>
        </p:spPr>
      </p:pic>
      <p:sp>
        <p:nvSpPr>
          <p:cNvPr id="323" name="Google Shape;323;p50"/>
          <p:cNvSpPr txBox="1"/>
          <p:nvPr/>
        </p:nvSpPr>
        <p:spPr>
          <a:xfrm>
            <a:off x="0" y="0"/>
            <a:ext cx="254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Inner Join</a:t>
            </a:r>
            <a:endParaRPr b="1" sz="1600"/>
          </a:p>
        </p:txBody>
      </p:sp>
      <p:cxnSp>
        <p:nvCxnSpPr>
          <p:cNvPr id="324" name="Google Shape;324;p50"/>
          <p:cNvCxnSpPr/>
          <p:nvPr/>
        </p:nvCxnSpPr>
        <p:spPr>
          <a:xfrm flipH="1" rot="10800000">
            <a:off x="2360175" y="3116950"/>
            <a:ext cx="4299300" cy="132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50"/>
          <p:cNvCxnSpPr/>
          <p:nvPr/>
        </p:nvCxnSpPr>
        <p:spPr>
          <a:xfrm flipH="1" rot="10800000">
            <a:off x="2392875" y="3856425"/>
            <a:ext cx="4377900" cy="1320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50"/>
          <p:cNvSpPr txBox="1"/>
          <p:nvPr/>
        </p:nvSpPr>
        <p:spPr>
          <a:xfrm>
            <a:off x="4598200" y="4432375"/>
            <a:ext cx="2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8</a:t>
            </a:r>
            <a:endParaRPr/>
          </a:p>
        </p:txBody>
      </p:sp>
      <p:sp>
        <p:nvSpPr>
          <p:cNvPr id="327" name="Google Shape;327;p50"/>
          <p:cNvSpPr txBox="1"/>
          <p:nvPr/>
        </p:nvSpPr>
        <p:spPr>
          <a:xfrm>
            <a:off x="534425" y="1304425"/>
            <a:ext cx="14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THETA JOIN</a:t>
            </a:r>
            <a:endParaRPr/>
          </a:p>
        </p:txBody>
      </p:sp>
      <p:sp>
        <p:nvSpPr>
          <p:cNvPr id="328" name="Google Shape;328;p50"/>
          <p:cNvSpPr txBox="1"/>
          <p:nvPr/>
        </p:nvSpPr>
        <p:spPr>
          <a:xfrm>
            <a:off x="6297475" y="1823800"/>
            <a:ext cx="3000000" cy="191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The </a:t>
            </a:r>
            <a:r>
              <a:rPr b="1" lang="en" sz="1000">
                <a:solidFill>
                  <a:schemeClr val="dk1"/>
                </a:solidFill>
              </a:rPr>
              <a:t>theta join </a:t>
            </a:r>
            <a:r>
              <a:rPr lang="en" sz="1000">
                <a:solidFill>
                  <a:schemeClr val="dk1"/>
                </a:solidFill>
              </a:rPr>
              <a:t>operation NOTATION;</a:t>
            </a:r>
            <a:endParaRPr sz="1000">
              <a:solidFill>
                <a:schemeClr val="dk1"/>
              </a:solidFill>
            </a:endParaRPr>
          </a:p>
          <a:p>
            <a:pPr indent="0" lvl="0" marL="0" rtl="0" algn="l">
              <a:spcBef>
                <a:spcPts val="0"/>
              </a:spcBef>
              <a:spcAft>
                <a:spcPts val="0"/>
              </a:spcAft>
              <a:buNone/>
            </a:pPr>
            <a:r>
              <a:t/>
            </a:r>
            <a:endParaRPr i="1" sz="1000">
              <a:solidFill>
                <a:schemeClr val="dk1"/>
              </a:solidFill>
            </a:endParaRPr>
          </a:p>
          <a:p>
            <a:pPr indent="0" lvl="0" marL="0" rtl="0" algn="l">
              <a:spcBef>
                <a:spcPts val="0"/>
              </a:spcBef>
              <a:spcAft>
                <a:spcPts val="0"/>
              </a:spcAft>
              <a:buNone/>
            </a:pPr>
            <a:r>
              <a:rPr i="1" lang="en" sz="1700">
                <a:solidFill>
                  <a:schemeClr val="dk1"/>
                </a:solidFill>
              </a:rPr>
              <a:t>r </a:t>
            </a:r>
            <a:r>
              <a:rPr lang="en" sz="1700">
                <a:solidFill>
                  <a:schemeClr val="dk1"/>
                </a:solidFill>
              </a:rPr>
              <a:t> ⋈</a:t>
            </a:r>
            <a:r>
              <a:rPr baseline="-25000" lang="en" sz="1700">
                <a:solidFill>
                  <a:schemeClr val="dk1"/>
                </a:solidFill>
              </a:rPr>
              <a:t>θ</a:t>
            </a:r>
            <a:r>
              <a:rPr i="1" lang="en" sz="1700">
                <a:solidFill>
                  <a:schemeClr val="dk1"/>
                </a:solidFill>
              </a:rPr>
              <a:t>s  </a:t>
            </a:r>
            <a:endParaRPr i="1" sz="1700">
              <a:solidFill>
                <a:schemeClr val="dk1"/>
              </a:solidFill>
            </a:endParaRPr>
          </a:p>
          <a:p>
            <a:pPr indent="0" lvl="0" marL="0" rtl="0" algn="l">
              <a:lnSpc>
                <a:spcPct val="115000"/>
              </a:lnSpc>
              <a:spcBef>
                <a:spcPts val="0"/>
              </a:spcBef>
              <a:spcAft>
                <a:spcPts val="0"/>
              </a:spcAft>
              <a:buNone/>
            </a:pPr>
            <a:r>
              <a:rPr lang="en" sz="1800">
                <a:solidFill>
                  <a:schemeClr val="dk1"/>
                </a:solidFill>
              </a:rPr>
              <a:t>	</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 TABLE						COURSE TABLE</a:t>
            </a:r>
            <a:endParaRPr/>
          </a:p>
        </p:txBody>
      </p:sp>
      <p:sp>
        <p:nvSpPr>
          <p:cNvPr id="334" name="Google Shape;33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PSSN Personname dept                                            Cssn course</a:t>
            </a:r>
            <a:endParaRPr/>
          </a:p>
          <a:p>
            <a:pPr indent="0" lvl="0" marL="0" rtl="0" algn="l">
              <a:spcBef>
                <a:spcPts val="1200"/>
              </a:spcBef>
              <a:spcAft>
                <a:spcPts val="0"/>
              </a:spcAft>
              <a:buNone/>
            </a:pPr>
            <a:r>
              <a:rPr lang="en"/>
              <a:t>1       ABC 		cse							    1      DBMS</a:t>
            </a:r>
            <a:endParaRPr/>
          </a:p>
          <a:p>
            <a:pPr indent="0" lvl="0" marL="0" rtl="0" algn="l">
              <a:spcBef>
                <a:spcPts val="1200"/>
              </a:spcBef>
              <a:spcAft>
                <a:spcPts val="0"/>
              </a:spcAft>
              <a:buNone/>
            </a:pPr>
            <a:r>
              <a:rPr lang="en"/>
              <a:t>2        CDE		EE                                                  3     ELE</a:t>
            </a:r>
            <a:endParaRPr/>
          </a:p>
          <a:p>
            <a:pPr indent="0" lvl="0" marL="0" rtl="0" algn="l">
              <a:spcBef>
                <a:spcPts val="1200"/>
              </a:spcBef>
              <a:spcAft>
                <a:spcPts val="0"/>
              </a:spcAft>
              <a:buNone/>
            </a:pPr>
            <a:r>
              <a:rPr lang="en"/>
              <a:t>3       EFG            EC    </a:t>
            </a:r>
            <a:endParaRPr/>
          </a:p>
          <a:p>
            <a:pPr indent="0" lvl="0" marL="0" rtl="0" algn="l">
              <a:spcBef>
                <a:spcPts val="1200"/>
              </a:spcBef>
              <a:spcAft>
                <a:spcPts val="0"/>
              </a:spcAft>
              <a:buNone/>
            </a:pPr>
            <a:r>
              <a:rPr lang="en"/>
              <a:t>RESULT &lt;-  PERSON ⋈</a:t>
            </a:r>
            <a:r>
              <a:rPr baseline="-25000" lang="en"/>
              <a:t>PSSN=CSSN</a:t>
            </a:r>
            <a:r>
              <a:rPr lang="en"/>
              <a:t>C</a:t>
            </a:r>
            <a:r>
              <a:rPr lang="en"/>
              <a:t>OURSE     --- EQUIJOIN</a:t>
            </a:r>
            <a:endParaRPr/>
          </a:p>
          <a:p>
            <a:pPr indent="0" lvl="0" marL="0" rtl="0" algn="l">
              <a:spcBef>
                <a:spcPts val="1200"/>
              </a:spcBef>
              <a:spcAft>
                <a:spcPts val="0"/>
              </a:spcAft>
              <a:buNone/>
            </a:pPr>
            <a:r>
              <a:rPr lang="en"/>
              <a:t>1  ABC  CSE  DBMS</a:t>
            </a:r>
            <a:endParaRPr/>
          </a:p>
          <a:p>
            <a:pPr indent="0" lvl="0" marL="0" rtl="0" algn="l">
              <a:spcBef>
                <a:spcPts val="1200"/>
              </a:spcBef>
              <a:spcAft>
                <a:spcPts val="1200"/>
              </a:spcAft>
              <a:buNone/>
            </a:pPr>
            <a:r>
              <a:rPr lang="en"/>
              <a:t>3  EFG  EC     ELE</a:t>
            </a:r>
            <a:endParaRPr/>
          </a:p>
        </p:txBody>
      </p:sp>
      <p:sp>
        <p:nvSpPr>
          <p:cNvPr id="335" name="Google Shape;335;p51"/>
          <p:cNvSpPr txBox="1"/>
          <p:nvPr/>
        </p:nvSpPr>
        <p:spPr>
          <a:xfrm>
            <a:off x="1869375" y="3149800"/>
            <a:ext cx="1681800" cy="19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906175" y="182288"/>
            <a:ext cx="6936268" cy="4778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0" y="-152400"/>
            <a:ext cx="4200901" cy="2786225"/>
          </a:xfrm>
          <a:prstGeom prst="rect">
            <a:avLst/>
          </a:prstGeom>
          <a:noFill/>
          <a:ln>
            <a:noFill/>
          </a:ln>
        </p:spPr>
      </p:pic>
      <p:pic>
        <p:nvPicPr>
          <p:cNvPr id="341" name="Google Shape;341;p52"/>
          <p:cNvPicPr preferRelativeResize="0"/>
          <p:nvPr/>
        </p:nvPicPr>
        <p:blipFill>
          <a:blip r:embed="rId4">
            <a:alphaModFix/>
          </a:blip>
          <a:stretch>
            <a:fillRect/>
          </a:stretch>
        </p:blipFill>
        <p:spPr>
          <a:xfrm>
            <a:off x="4617500" y="52000"/>
            <a:ext cx="4273051" cy="2430851"/>
          </a:xfrm>
          <a:prstGeom prst="rect">
            <a:avLst/>
          </a:prstGeom>
          <a:noFill/>
          <a:ln>
            <a:noFill/>
          </a:ln>
        </p:spPr>
      </p:pic>
      <p:pic>
        <p:nvPicPr>
          <p:cNvPr id="342" name="Google Shape;342;p52"/>
          <p:cNvPicPr preferRelativeResize="0"/>
          <p:nvPr/>
        </p:nvPicPr>
        <p:blipFill>
          <a:blip r:embed="rId5">
            <a:alphaModFix/>
          </a:blip>
          <a:stretch>
            <a:fillRect/>
          </a:stretch>
        </p:blipFill>
        <p:spPr>
          <a:xfrm>
            <a:off x="2540100" y="2647975"/>
            <a:ext cx="4383832" cy="2430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3"/>
          <p:cNvPicPr preferRelativeResize="0"/>
          <p:nvPr/>
        </p:nvPicPr>
        <p:blipFill>
          <a:blip r:embed="rId3">
            <a:alphaModFix/>
          </a:blip>
          <a:stretch>
            <a:fillRect/>
          </a:stretch>
        </p:blipFill>
        <p:spPr>
          <a:xfrm>
            <a:off x="116975" y="568650"/>
            <a:ext cx="5543599" cy="4164825"/>
          </a:xfrm>
          <a:prstGeom prst="rect">
            <a:avLst/>
          </a:prstGeom>
          <a:noFill/>
          <a:ln>
            <a:noFill/>
          </a:ln>
        </p:spPr>
      </p:pic>
      <p:pic>
        <p:nvPicPr>
          <p:cNvPr id="348" name="Google Shape;348;p53"/>
          <p:cNvPicPr preferRelativeResize="0"/>
          <p:nvPr/>
        </p:nvPicPr>
        <p:blipFill>
          <a:blip r:embed="rId4">
            <a:alphaModFix/>
          </a:blip>
          <a:stretch>
            <a:fillRect/>
          </a:stretch>
        </p:blipFill>
        <p:spPr>
          <a:xfrm>
            <a:off x="5806450" y="152400"/>
            <a:ext cx="3268866" cy="4838697"/>
          </a:xfrm>
          <a:prstGeom prst="rect">
            <a:avLst/>
          </a:prstGeom>
          <a:noFill/>
          <a:ln>
            <a:noFill/>
          </a:ln>
        </p:spPr>
      </p:pic>
      <p:sp>
        <p:nvSpPr>
          <p:cNvPr id="349" name="Google Shape;349;p53"/>
          <p:cNvSpPr/>
          <p:nvPr/>
        </p:nvSpPr>
        <p:spPr>
          <a:xfrm>
            <a:off x="7457850" y="4223000"/>
            <a:ext cx="405600" cy="15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50" name="Google Shape;350;p53"/>
          <p:cNvSpPr/>
          <p:nvPr/>
        </p:nvSpPr>
        <p:spPr>
          <a:xfrm>
            <a:off x="7392425" y="4445475"/>
            <a:ext cx="680700" cy="15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4"/>
          <p:cNvPicPr preferRelativeResize="0"/>
          <p:nvPr/>
        </p:nvPicPr>
        <p:blipFill>
          <a:blip r:embed="rId3">
            <a:alphaModFix/>
          </a:blip>
          <a:stretch>
            <a:fillRect/>
          </a:stretch>
        </p:blipFill>
        <p:spPr>
          <a:xfrm>
            <a:off x="113400" y="402925"/>
            <a:ext cx="4952526" cy="2816500"/>
          </a:xfrm>
          <a:prstGeom prst="rect">
            <a:avLst/>
          </a:prstGeom>
          <a:noFill/>
          <a:ln>
            <a:noFill/>
          </a:ln>
        </p:spPr>
      </p:pic>
      <p:pic>
        <p:nvPicPr>
          <p:cNvPr id="356" name="Google Shape;356;p54"/>
          <p:cNvPicPr preferRelativeResize="0"/>
          <p:nvPr/>
        </p:nvPicPr>
        <p:blipFill>
          <a:blip r:embed="rId4">
            <a:alphaModFix/>
          </a:blip>
          <a:stretch>
            <a:fillRect/>
          </a:stretch>
        </p:blipFill>
        <p:spPr>
          <a:xfrm>
            <a:off x="5130601" y="2803950"/>
            <a:ext cx="3773275" cy="2101891"/>
          </a:xfrm>
          <a:prstGeom prst="rect">
            <a:avLst/>
          </a:prstGeom>
          <a:noFill/>
          <a:ln>
            <a:noFill/>
          </a:ln>
        </p:spPr>
      </p:pic>
      <p:sp>
        <p:nvSpPr>
          <p:cNvPr id="357" name="Google Shape;357;p54"/>
          <p:cNvSpPr txBox="1"/>
          <p:nvPr/>
        </p:nvSpPr>
        <p:spPr>
          <a:xfrm>
            <a:off x="5680075" y="2157650"/>
            <a:ext cx="2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a:t>
            </a:r>
            <a:endParaRPr/>
          </a:p>
        </p:txBody>
      </p:sp>
      <p:pic>
        <p:nvPicPr>
          <p:cNvPr id="358" name="Google Shape;358;p54"/>
          <p:cNvPicPr preferRelativeResize="0"/>
          <p:nvPr/>
        </p:nvPicPr>
        <p:blipFill>
          <a:blip r:embed="rId5">
            <a:alphaModFix/>
          </a:blip>
          <a:stretch>
            <a:fillRect/>
          </a:stretch>
        </p:blipFill>
        <p:spPr>
          <a:xfrm>
            <a:off x="6040425" y="2267263"/>
            <a:ext cx="228600" cy="180975"/>
          </a:xfrm>
          <a:prstGeom prst="rect">
            <a:avLst/>
          </a:prstGeom>
          <a:noFill/>
          <a:ln>
            <a:noFill/>
          </a:ln>
        </p:spPr>
      </p:pic>
      <p:sp>
        <p:nvSpPr>
          <p:cNvPr id="359" name="Google Shape;359;p54"/>
          <p:cNvSpPr txBox="1"/>
          <p:nvPr/>
        </p:nvSpPr>
        <p:spPr>
          <a:xfrm>
            <a:off x="6440425" y="2216125"/>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5"/>
          <p:cNvPicPr preferRelativeResize="0"/>
          <p:nvPr/>
        </p:nvPicPr>
        <p:blipFill>
          <a:blip r:embed="rId3">
            <a:alphaModFix/>
          </a:blip>
          <a:stretch>
            <a:fillRect/>
          </a:stretch>
        </p:blipFill>
        <p:spPr>
          <a:xfrm>
            <a:off x="186100" y="110475"/>
            <a:ext cx="7225100" cy="48839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OPERATORS                                 </a:t>
            </a:r>
            <a:r>
              <a:rPr lang="en" sz="1577"/>
              <a:t>03/06/2021</a:t>
            </a:r>
            <a:endParaRPr sz="1577"/>
          </a:p>
        </p:txBody>
      </p:sp>
      <p:sp>
        <p:nvSpPr>
          <p:cNvPr id="370" name="Google Shape;37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000">
                <a:solidFill>
                  <a:schemeClr val="dk1"/>
                </a:solidFill>
              </a:rPr>
              <a:t>Generalized-projection </a:t>
            </a:r>
            <a:r>
              <a:rPr lang="en" sz="1000">
                <a:solidFill>
                  <a:schemeClr val="dk1"/>
                </a:solidFill>
              </a:rPr>
              <a:t>operation, which extends the projection operation by allowing operations such as arithmetic and string functions to be used in the projection list. The generalized-projection operation has the form: </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371" name="Google Shape;371;p56"/>
          <p:cNvSpPr txBox="1"/>
          <p:nvPr/>
        </p:nvSpPr>
        <p:spPr>
          <a:xfrm>
            <a:off x="311700" y="1839550"/>
            <a:ext cx="3000000" cy="19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The generalized form can be expressed as:</a:t>
            </a:r>
            <a:endParaRPr sz="1100">
              <a:solidFill>
                <a:schemeClr val="dk1"/>
              </a:solidFill>
            </a:endParaRPr>
          </a:p>
          <a:p>
            <a:pPr indent="0" lvl="0" marL="0" rtl="0" algn="l">
              <a:lnSpc>
                <a:spcPct val="115000"/>
              </a:lnSpc>
              <a:spcBef>
                <a:spcPts val="1200"/>
              </a:spcBef>
              <a:spcAft>
                <a:spcPts val="0"/>
              </a:spcAft>
              <a:buNone/>
            </a:pPr>
            <a:r>
              <a:rPr lang="en" sz="900">
                <a:solidFill>
                  <a:schemeClr val="dk1"/>
                </a:solidFill>
              </a:rPr>
              <a:t>π</a:t>
            </a:r>
            <a:r>
              <a:rPr baseline="-25000" i="1" lang="en" sz="700">
                <a:solidFill>
                  <a:schemeClr val="dk1"/>
                </a:solidFill>
              </a:rPr>
              <a:t>F</a:t>
            </a:r>
            <a:r>
              <a:rPr baseline="-25000" lang="en" sz="700">
                <a:solidFill>
                  <a:schemeClr val="dk1"/>
                </a:solidFill>
              </a:rPr>
              <a:t>1, </a:t>
            </a:r>
            <a:r>
              <a:rPr baseline="-25000" i="1" lang="en" sz="700">
                <a:solidFill>
                  <a:schemeClr val="dk1"/>
                </a:solidFill>
              </a:rPr>
              <a:t>F</a:t>
            </a:r>
            <a:r>
              <a:rPr baseline="-25000" lang="en" sz="700">
                <a:solidFill>
                  <a:schemeClr val="dk1"/>
                </a:solidFill>
              </a:rPr>
              <a:t>2, ..., </a:t>
            </a:r>
            <a:r>
              <a:rPr baseline="-25000" i="1" lang="en" sz="700">
                <a:solidFill>
                  <a:schemeClr val="dk1"/>
                </a:solidFill>
              </a:rPr>
              <a:t>Fn </a:t>
            </a:r>
            <a:r>
              <a:rPr baseline="-25000" lang="en" sz="900">
                <a:solidFill>
                  <a:schemeClr val="dk1"/>
                </a:solidFill>
              </a:rPr>
              <a:t>(</a:t>
            </a:r>
            <a:r>
              <a:rPr baseline="-25000" i="1" lang="en" sz="900">
                <a:solidFill>
                  <a:schemeClr val="dk1"/>
                </a:solidFill>
              </a:rPr>
              <a:t>R</a:t>
            </a:r>
            <a:r>
              <a:rPr baseline="-25000" lang="en" sz="900">
                <a:solidFill>
                  <a:schemeClr val="dk1"/>
                </a:solidFill>
              </a:rPr>
              <a:t>) </a:t>
            </a:r>
            <a:endParaRPr baseline="-25000" sz="900">
              <a:solidFill>
                <a:schemeClr val="dk1"/>
              </a:solidFill>
            </a:endParaRPr>
          </a:p>
          <a:p>
            <a:pPr indent="0" lvl="0" marL="0" rtl="0" algn="l">
              <a:lnSpc>
                <a:spcPct val="115000"/>
              </a:lnSpc>
              <a:spcBef>
                <a:spcPts val="1200"/>
              </a:spcBef>
              <a:spcAft>
                <a:spcPts val="0"/>
              </a:spcAft>
              <a:buNone/>
            </a:pPr>
            <a:r>
              <a:rPr lang="en" sz="1100">
                <a:solidFill>
                  <a:schemeClr val="dk1"/>
                </a:solidFill>
              </a:rPr>
              <a:t>Here </a:t>
            </a:r>
            <a:r>
              <a:rPr i="1" lang="en" sz="1100">
                <a:solidFill>
                  <a:schemeClr val="dk1"/>
                </a:solidFill>
              </a:rPr>
              <a:t>F</a:t>
            </a:r>
            <a:r>
              <a:rPr lang="en" sz="800">
                <a:solidFill>
                  <a:schemeClr val="dk1"/>
                </a:solidFill>
              </a:rPr>
              <a:t>1</a:t>
            </a:r>
            <a:r>
              <a:rPr lang="en" sz="1100">
                <a:solidFill>
                  <a:schemeClr val="dk1"/>
                </a:solidFill>
              </a:rPr>
              <a:t>, </a:t>
            </a:r>
            <a:r>
              <a:rPr i="1" lang="en" sz="1100">
                <a:solidFill>
                  <a:schemeClr val="dk1"/>
                </a:solidFill>
              </a:rPr>
              <a:t>F</a:t>
            </a:r>
            <a:r>
              <a:rPr lang="en" sz="800">
                <a:solidFill>
                  <a:schemeClr val="dk1"/>
                </a:solidFill>
              </a:rPr>
              <a:t>2</a:t>
            </a:r>
            <a:r>
              <a:rPr lang="en" sz="1100">
                <a:solidFill>
                  <a:schemeClr val="dk1"/>
                </a:solidFill>
              </a:rPr>
              <a:t>, ..., </a:t>
            </a:r>
            <a:r>
              <a:rPr i="1" lang="en" sz="1100">
                <a:solidFill>
                  <a:schemeClr val="dk1"/>
                </a:solidFill>
              </a:rPr>
              <a:t>F</a:t>
            </a:r>
            <a:r>
              <a:rPr i="1" lang="en" sz="800">
                <a:solidFill>
                  <a:schemeClr val="dk1"/>
                </a:solidFill>
              </a:rPr>
              <a:t>n </a:t>
            </a:r>
            <a:r>
              <a:rPr lang="en" sz="1100">
                <a:solidFill>
                  <a:schemeClr val="dk1"/>
                </a:solidFill>
              </a:rPr>
              <a:t>are functions over the attributes in relation </a:t>
            </a:r>
            <a:r>
              <a:rPr i="1" lang="en" sz="1100">
                <a:solidFill>
                  <a:schemeClr val="dk1"/>
                </a:solidFill>
              </a:rPr>
              <a:t>R </a:t>
            </a:r>
            <a:r>
              <a:rPr lang="en" sz="1100">
                <a:solidFill>
                  <a:schemeClr val="dk1"/>
                </a:solidFill>
              </a:rPr>
              <a:t>and may involve arithmetic operations and constant values. </a:t>
            </a: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p:txBody>
      </p:sp>
      <p:pic>
        <p:nvPicPr>
          <p:cNvPr id="372" name="Google Shape;372;p56"/>
          <p:cNvPicPr preferRelativeResize="0"/>
          <p:nvPr/>
        </p:nvPicPr>
        <p:blipFill>
          <a:blip r:embed="rId3">
            <a:alphaModFix/>
          </a:blip>
          <a:stretch>
            <a:fillRect/>
          </a:stretch>
        </p:blipFill>
        <p:spPr>
          <a:xfrm>
            <a:off x="3859575" y="2470875"/>
            <a:ext cx="4630699" cy="1987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Aggregate Function</a:t>
            </a:r>
            <a:endParaRPr/>
          </a:p>
        </p:txBody>
      </p:sp>
      <p:sp>
        <p:nvSpPr>
          <p:cNvPr id="378" name="Google Shape;378;p57"/>
          <p:cNvSpPr txBox="1"/>
          <p:nvPr>
            <p:ph idx="1" type="body"/>
          </p:nvPr>
        </p:nvSpPr>
        <p:spPr>
          <a:xfrm>
            <a:off x="311700" y="1152475"/>
            <a:ext cx="5259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10000"/>
              <a:buFont typeface="Arial"/>
              <a:buNone/>
            </a:pPr>
            <a:r>
              <a:rPr b="1" lang="en" sz="1000">
                <a:solidFill>
                  <a:schemeClr val="dk1"/>
                </a:solidFill>
              </a:rPr>
              <a:t>Aggregate functions </a:t>
            </a:r>
            <a:r>
              <a:rPr lang="en" sz="1000">
                <a:solidFill>
                  <a:schemeClr val="dk1"/>
                </a:solidFill>
              </a:rPr>
              <a:t>take a collection of values and return a single value as a result. For example, the aggregate function </a:t>
            </a:r>
            <a:r>
              <a:rPr b="1" lang="en" sz="1000">
                <a:solidFill>
                  <a:schemeClr val="dk1"/>
                </a:solidFill>
              </a:rPr>
              <a:t>sum </a:t>
            </a:r>
            <a:r>
              <a:rPr lang="en" sz="1000">
                <a:solidFill>
                  <a:schemeClr val="dk1"/>
                </a:solidFill>
              </a:rPr>
              <a:t>takes a collection of values and returns the sum of the values. Thus, the function </a:t>
            </a:r>
            <a:r>
              <a:rPr b="1" lang="en" sz="1000">
                <a:solidFill>
                  <a:schemeClr val="dk1"/>
                </a:solidFill>
              </a:rPr>
              <a:t>sum </a:t>
            </a:r>
            <a:r>
              <a:rPr lang="en" sz="1000">
                <a:solidFill>
                  <a:schemeClr val="dk1"/>
                </a:solidFill>
              </a:rPr>
              <a:t>applied on the collection:</a:t>
            </a:r>
            <a:endParaRPr sz="1000">
              <a:solidFill>
                <a:schemeClr val="dk1"/>
              </a:solidFill>
            </a:endParaRPr>
          </a:p>
          <a:p>
            <a:pPr indent="0" lvl="0" marL="0" rtl="0" algn="l">
              <a:spcBef>
                <a:spcPts val="1200"/>
              </a:spcBef>
              <a:spcAft>
                <a:spcPts val="0"/>
              </a:spcAft>
              <a:buClr>
                <a:schemeClr val="dk1"/>
              </a:buClr>
              <a:buSzPct val="110000"/>
              <a:buFont typeface="Arial"/>
              <a:buNone/>
            </a:pPr>
            <a:r>
              <a:rPr lang="en" sz="1000">
                <a:solidFill>
                  <a:schemeClr val="dk1"/>
                </a:solidFill>
              </a:rPr>
              <a:t>{1,1,3,4,4,11}</a:t>
            </a:r>
            <a:endParaRPr sz="10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000">
                <a:solidFill>
                  <a:schemeClr val="dk1"/>
                </a:solidFill>
              </a:rPr>
              <a:t>returns the value 24. </a:t>
            </a:r>
            <a:endParaRPr sz="1000">
              <a:solidFill>
                <a:schemeClr val="dk1"/>
              </a:solidFill>
            </a:endParaRPr>
          </a:p>
          <a:p>
            <a:pPr indent="0" lvl="0" marL="0" rtl="0" algn="l">
              <a:spcBef>
                <a:spcPts val="1200"/>
              </a:spcBef>
              <a:spcAft>
                <a:spcPts val="0"/>
              </a:spcAft>
              <a:buNone/>
            </a:pPr>
            <a:r>
              <a:rPr lang="en" sz="1000">
                <a:solidFill>
                  <a:schemeClr val="dk1"/>
                </a:solidFill>
              </a:rPr>
              <a:t>The aggregate function </a:t>
            </a:r>
            <a:r>
              <a:rPr b="1" lang="en" sz="1000">
                <a:solidFill>
                  <a:schemeClr val="dk1"/>
                </a:solidFill>
              </a:rPr>
              <a:t>avg </a:t>
            </a:r>
            <a:r>
              <a:rPr lang="en" sz="1000">
                <a:solidFill>
                  <a:schemeClr val="dk1"/>
                </a:solidFill>
              </a:rPr>
              <a:t>returns the average of the values. When applied to the preceding collection, it returns the value 4. </a:t>
            </a:r>
            <a:endParaRPr sz="1000">
              <a:solidFill>
                <a:schemeClr val="dk1"/>
              </a:solidFill>
            </a:endParaRPr>
          </a:p>
          <a:p>
            <a:pPr indent="0" lvl="0" marL="0" rtl="0" algn="l">
              <a:spcBef>
                <a:spcPts val="1200"/>
              </a:spcBef>
              <a:spcAft>
                <a:spcPts val="0"/>
              </a:spcAft>
              <a:buNone/>
            </a:pPr>
            <a:r>
              <a:rPr lang="en" sz="1000">
                <a:solidFill>
                  <a:schemeClr val="dk1"/>
                </a:solidFill>
              </a:rPr>
              <a:t>The aggregate function </a:t>
            </a:r>
            <a:r>
              <a:rPr b="1" lang="en" sz="1000">
                <a:solidFill>
                  <a:schemeClr val="dk1"/>
                </a:solidFill>
              </a:rPr>
              <a:t>count </a:t>
            </a:r>
            <a:r>
              <a:rPr lang="en" sz="1000">
                <a:solidFill>
                  <a:schemeClr val="dk1"/>
                </a:solidFill>
              </a:rPr>
              <a:t>returns the number of the elements in the collection, and returns 6 on the preceding collection. </a:t>
            </a:r>
            <a:endParaRPr sz="1000">
              <a:solidFill>
                <a:schemeClr val="dk1"/>
              </a:solidFill>
            </a:endParaRPr>
          </a:p>
          <a:p>
            <a:pPr indent="0" lvl="0" marL="0" rtl="0" algn="l">
              <a:spcBef>
                <a:spcPts val="1200"/>
              </a:spcBef>
              <a:spcAft>
                <a:spcPts val="0"/>
              </a:spcAft>
              <a:buNone/>
            </a:pPr>
            <a:r>
              <a:rPr lang="en" sz="1000">
                <a:solidFill>
                  <a:schemeClr val="dk1"/>
                </a:solidFill>
              </a:rPr>
              <a:t>Other common aggregate functions include </a:t>
            </a:r>
            <a:r>
              <a:rPr b="1" lang="en" sz="1000">
                <a:solidFill>
                  <a:schemeClr val="dk1"/>
                </a:solidFill>
              </a:rPr>
              <a:t>min </a:t>
            </a:r>
            <a:r>
              <a:rPr lang="en" sz="1000">
                <a:solidFill>
                  <a:schemeClr val="dk1"/>
                </a:solidFill>
              </a:rPr>
              <a:t>and </a:t>
            </a:r>
            <a:r>
              <a:rPr b="1" lang="en" sz="1000">
                <a:solidFill>
                  <a:schemeClr val="dk1"/>
                </a:solidFill>
              </a:rPr>
              <a:t>max</a:t>
            </a:r>
            <a:r>
              <a:rPr lang="en" sz="1000">
                <a:solidFill>
                  <a:schemeClr val="dk1"/>
                </a:solidFill>
              </a:rPr>
              <a:t>, which return the minimum and maximum values in a collection; they return 1 and 11, respectively, on the preceding collection.</a:t>
            </a:r>
            <a:endParaRPr sz="1000">
              <a:solidFill>
                <a:schemeClr val="dk1"/>
              </a:solidFill>
            </a:endParaRPr>
          </a:p>
          <a:p>
            <a:pPr indent="0" lvl="0" marL="0" rtl="0" algn="l">
              <a:spcBef>
                <a:spcPts val="1200"/>
              </a:spcBef>
              <a:spcAft>
                <a:spcPts val="0"/>
              </a:spcAft>
              <a:buClr>
                <a:schemeClr val="dk1"/>
              </a:buClr>
              <a:buSzPct val="110000"/>
              <a:buFont typeface="Arial"/>
              <a:buNone/>
            </a:pPr>
            <a:r>
              <a:rPr lang="en" sz="1000">
                <a:solidFill>
                  <a:schemeClr val="dk1"/>
                </a:solidFill>
              </a:rPr>
              <a:t>The collections on which aggregate functions operate can have multiple occurrences of a value; the order in which the values appear is not relevant. Such collections are called </a:t>
            </a:r>
            <a:r>
              <a:rPr b="1" lang="en" sz="1000">
                <a:solidFill>
                  <a:schemeClr val="dk1"/>
                </a:solidFill>
              </a:rPr>
              <a:t>multisets</a:t>
            </a:r>
            <a:r>
              <a:rPr lang="en" sz="1000">
                <a:solidFill>
                  <a:schemeClr val="dk1"/>
                </a:solidFill>
              </a:rPr>
              <a:t>. Sets are a special case of multisets where there is only one copy of each element. </a:t>
            </a:r>
            <a:endParaRPr sz="10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1200"/>
              </a:spcAft>
              <a:buNone/>
            </a:pPr>
            <a:r>
              <a:rPr lang="en" sz="1100">
                <a:solidFill>
                  <a:schemeClr val="dk1"/>
                </a:solidFill>
              </a:rPr>
              <a:t>	</a:t>
            </a:r>
            <a:endParaRPr/>
          </a:p>
        </p:txBody>
      </p:sp>
      <p:sp>
        <p:nvSpPr>
          <p:cNvPr id="379" name="Google Shape;379;p57"/>
          <p:cNvSpPr txBox="1"/>
          <p:nvPr/>
        </p:nvSpPr>
        <p:spPr>
          <a:xfrm>
            <a:off x="5542875" y="181525"/>
            <a:ext cx="3000000" cy="291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000">
                <a:solidFill>
                  <a:schemeClr val="dk1"/>
                </a:solidFill>
              </a:rPr>
              <a:t>Suppose that we want to find out the sum of salaries of all instructors; the relational-algebra expression for this query is:</a:t>
            </a:r>
            <a:endParaRPr sz="10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380" name="Google Shape;380;p57"/>
          <p:cNvPicPr preferRelativeResize="0"/>
          <p:nvPr/>
        </p:nvPicPr>
        <p:blipFill>
          <a:blip r:embed="rId3">
            <a:alphaModFix/>
          </a:blip>
          <a:stretch>
            <a:fillRect/>
          </a:stretch>
        </p:blipFill>
        <p:spPr>
          <a:xfrm>
            <a:off x="5571000" y="1974125"/>
            <a:ext cx="3268200" cy="5976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386" name="Google Shape;386;p58"/>
          <p:cNvSpPr txBox="1"/>
          <p:nvPr>
            <p:ph idx="1" type="body"/>
          </p:nvPr>
        </p:nvSpPr>
        <p:spPr>
          <a:xfrm>
            <a:off x="1276800" y="1152475"/>
            <a:ext cx="6694200" cy="19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To eliminate duplicates, → “</a:t>
            </a:r>
            <a:r>
              <a:rPr b="1" lang="en" sz="1300">
                <a:solidFill>
                  <a:schemeClr val="dk1"/>
                </a:solidFill>
              </a:rPr>
              <a:t>distinct</a:t>
            </a:r>
            <a:r>
              <a:rPr lang="en" sz="1300">
                <a:solidFill>
                  <a:schemeClr val="dk1"/>
                </a:solidFill>
              </a:rPr>
              <a:t>” appended to the end of the function name (for example, </a:t>
            </a:r>
            <a:r>
              <a:rPr b="1" lang="en" sz="1300">
                <a:solidFill>
                  <a:schemeClr val="dk1"/>
                </a:solidFill>
              </a:rPr>
              <a:t>count- distinct</a:t>
            </a:r>
            <a:r>
              <a:rPr lang="en" sz="1300">
                <a:solidFill>
                  <a:schemeClr val="dk1"/>
                </a:solidFill>
              </a:rPr>
              <a:t>). </a:t>
            </a:r>
            <a:endParaRPr sz="1300">
              <a:solidFill>
                <a:schemeClr val="dk1"/>
              </a:solidFill>
            </a:endParaRPr>
          </a:p>
          <a:p>
            <a:pPr indent="0" lvl="0" marL="0" rtl="0" algn="l">
              <a:spcBef>
                <a:spcPts val="1200"/>
              </a:spcBef>
              <a:spcAft>
                <a:spcPts val="1200"/>
              </a:spcAft>
              <a:buNone/>
            </a:pPr>
            <a:r>
              <a:rPr lang="en" sz="1300">
                <a:solidFill>
                  <a:schemeClr val="dk1"/>
                </a:solidFill>
              </a:rPr>
              <a:t>An example arises in the query “Find the total number of instructors who teach a course in the Spring 2010 semester.” In this case, an instructor counts only once, regardless of the number of course sections that the instructor teaches. The required information is contained in the relation </a:t>
            </a:r>
            <a:r>
              <a:rPr i="1" lang="en" sz="1300">
                <a:solidFill>
                  <a:schemeClr val="dk1"/>
                </a:solidFill>
              </a:rPr>
              <a:t>teaches</a:t>
            </a:r>
            <a:r>
              <a:rPr lang="en" sz="1300">
                <a:solidFill>
                  <a:schemeClr val="dk1"/>
                </a:solidFill>
              </a:rPr>
              <a:t>, and we write this query as follows</a:t>
            </a:r>
            <a:endParaRPr sz="1300">
              <a:solidFill>
                <a:schemeClr val="dk1"/>
              </a:solidFill>
            </a:endParaRPr>
          </a:p>
        </p:txBody>
      </p:sp>
      <p:pic>
        <p:nvPicPr>
          <p:cNvPr id="387" name="Google Shape;387;p58"/>
          <p:cNvPicPr preferRelativeResize="0"/>
          <p:nvPr/>
        </p:nvPicPr>
        <p:blipFill>
          <a:blip r:embed="rId3">
            <a:alphaModFix/>
          </a:blip>
          <a:stretch>
            <a:fillRect/>
          </a:stretch>
        </p:blipFill>
        <p:spPr>
          <a:xfrm>
            <a:off x="152400" y="3189225"/>
            <a:ext cx="8839200" cy="11299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393" name="Google Shape;393;p59"/>
          <p:cNvSpPr txBox="1"/>
          <p:nvPr>
            <p:ph idx="1" type="body"/>
          </p:nvPr>
        </p:nvSpPr>
        <p:spPr>
          <a:xfrm>
            <a:off x="165475" y="9410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00">
                <a:solidFill>
                  <a:schemeClr val="dk1"/>
                </a:solidFill>
              </a:rPr>
              <a:t>Find the average salary in each department.” We write this query as follows: </a:t>
            </a:r>
            <a:endParaRPr sz="10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pic>
        <p:nvPicPr>
          <p:cNvPr id="394" name="Google Shape;394;p59"/>
          <p:cNvPicPr preferRelativeResize="0"/>
          <p:nvPr/>
        </p:nvPicPr>
        <p:blipFill>
          <a:blip r:embed="rId3">
            <a:alphaModFix/>
          </a:blip>
          <a:stretch>
            <a:fillRect/>
          </a:stretch>
        </p:blipFill>
        <p:spPr>
          <a:xfrm>
            <a:off x="230400" y="1338575"/>
            <a:ext cx="2669340" cy="269825"/>
          </a:xfrm>
          <a:prstGeom prst="rect">
            <a:avLst/>
          </a:prstGeom>
          <a:noFill/>
          <a:ln>
            <a:noFill/>
          </a:ln>
        </p:spPr>
      </p:pic>
      <p:pic>
        <p:nvPicPr>
          <p:cNvPr id="395" name="Google Shape;395;p59"/>
          <p:cNvPicPr preferRelativeResize="0"/>
          <p:nvPr/>
        </p:nvPicPr>
        <p:blipFill>
          <a:blip r:embed="rId4">
            <a:alphaModFix/>
          </a:blip>
          <a:stretch>
            <a:fillRect/>
          </a:stretch>
        </p:blipFill>
        <p:spPr>
          <a:xfrm>
            <a:off x="1348250" y="1696125"/>
            <a:ext cx="4136900" cy="2797800"/>
          </a:xfrm>
          <a:prstGeom prst="rect">
            <a:avLst/>
          </a:prstGeom>
          <a:noFill/>
          <a:ln>
            <a:noFill/>
          </a:ln>
        </p:spPr>
      </p:pic>
      <p:sp>
        <p:nvSpPr>
          <p:cNvPr id="396" name="Google Shape;396;p59"/>
          <p:cNvSpPr txBox="1"/>
          <p:nvPr/>
        </p:nvSpPr>
        <p:spPr>
          <a:xfrm>
            <a:off x="165475" y="1929250"/>
            <a:ext cx="56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First Step --&gt;</a:t>
            </a:r>
            <a:endParaRPr/>
          </a:p>
        </p:txBody>
      </p:sp>
      <p:sp>
        <p:nvSpPr>
          <p:cNvPr id="397" name="Google Shape;397;p59"/>
          <p:cNvSpPr/>
          <p:nvPr/>
        </p:nvSpPr>
        <p:spPr>
          <a:xfrm>
            <a:off x="4481025" y="1407000"/>
            <a:ext cx="1725600" cy="13551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Yes! Now compute average in each department</a:t>
            </a:r>
            <a:endParaRPr/>
          </a:p>
        </p:txBody>
      </p:sp>
      <p:pic>
        <p:nvPicPr>
          <p:cNvPr id="398" name="Google Shape;398;p59"/>
          <p:cNvPicPr preferRelativeResize="0"/>
          <p:nvPr/>
        </p:nvPicPr>
        <p:blipFill>
          <a:blip r:embed="rId5">
            <a:alphaModFix/>
          </a:blip>
          <a:stretch>
            <a:fillRect/>
          </a:stretch>
        </p:blipFill>
        <p:spPr>
          <a:xfrm>
            <a:off x="6297625" y="2329450"/>
            <a:ext cx="2846375" cy="2189525"/>
          </a:xfrm>
          <a:prstGeom prst="rect">
            <a:avLst/>
          </a:prstGeom>
          <a:noFill/>
          <a:ln>
            <a:noFill/>
          </a:ln>
        </p:spPr>
      </p:pic>
      <p:sp>
        <p:nvSpPr>
          <p:cNvPr id="399" name="Google Shape;399;p59"/>
          <p:cNvSpPr/>
          <p:nvPr/>
        </p:nvSpPr>
        <p:spPr>
          <a:xfrm>
            <a:off x="315239" y="1246115"/>
            <a:ext cx="602400" cy="594375"/>
          </a:xfrm>
          <a:custGeom>
            <a:rect b="b" l="l" r="r" t="t"/>
            <a:pathLst>
              <a:path extrusionOk="0" h="23775" w="24096">
                <a:moveTo>
                  <a:pt x="3231" y="383"/>
                </a:moveTo>
                <a:cubicBezTo>
                  <a:pt x="-3529" y="4136"/>
                  <a:pt x="1533" y="19524"/>
                  <a:pt x="8447" y="22985"/>
                </a:cubicBezTo>
                <a:cubicBezTo>
                  <a:pt x="13324" y="25426"/>
                  <a:pt x="21491" y="21674"/>
                  <a:pt x="23515" y="16610"/>
                </a:cubicBezTo>
                <a:cubicBezTo>
                  <a:pt x="25125" y="12581"/>
                  <a:pt x="23136" y="6860"/>
                  <a:pt x="19748" y="4150"/>
                </a:cubicBezTo>
                <a:cubicBezTo>
                  <a:pt x="16908" y="1878"/>
                  <a:pt x="12664" y="2121"/>
                  <a:pt x="9027" y="2121"/>
                </a:cubicBezTo>
                <a:cubicBezTo>
                  <a:pt x="6942" y="2121"/>
                  <a:pt x="2941" y="-1413"/>
                  <a:pt x="2941" y="672"/>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 EXAMPLE</a:t>
            </a:r>
            <a:endParaRPr/>
          </a:p>
        </p:txBody>
      </p:sp>
      <p:sp>
        <p:nvSpPr>
          <p:cNvPr id="405" name="Google Shape;405;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00">
                <a:solidFill>
                  <a:schemeClr val="dk1"/>
                </a:solidFill>
              </a:rPr>
              <a:t>Consider the query “Find the average salary of all instructors.” </a:t>
            </a: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000">
                <a:solidFill>
                  <a:schemeClr val="dk1"/>
                </a:solidFill>
              </a:rPr>
              <a:t>write this query as follows: </a:t>
            </a:r>
            <a:endParaRPr sz="1000">
              <a:solidFill>
                <a:schemeClr val="dk1"/>
              </a:solidFill>
            </a:endParaRPr>
          </a:p>
          <a:p>
            <a:pPr indent="0" lvl="0" marL="0" rtl="0" algn="l">
              <a:spcBef>
                <a:spcPts val="1200"/>
              </a:spcBef>
              <a:spcAft>
                <a:spcPts val="1200"/>
              </a:spcAft>
              <a:buNone/>
            </a:pPr>
            <a:r>
              <a:t/>
            </a:r>
            <a:endParaRPr/>
          </a:p>
        </p:txBody>
      </p:sp>
      <p:pic>
        <p:nvPicPr>
          <p:cNvPr id="406" name="Google Shape;406;p60"/>
          <p:cNvPicPr preferRelativeResize="0"/>
          <p:nvPr/>
        </p:nvPicPr>
        <p:blipFill>
          <a:blip r:embed="rId3">
            <a:alphaModFix/>
          </a:blip>
          <a:stretch>
            <a:fillRect/>
          </a:stretch>
        </p:blipFill>
        <p:spPr>
          <a:xfrm>
            <a:off x="2009800" y="1905000"/>
            <a:ext cx="4572000" cy="666750"/>
          </a:xfrm>
          <a:prstGeom prst="rect">
            <a:avLst/>
          </a:prstGeom>
          <a:noFill/>
          <a:ln>
            <a:noFill/>
          </a:ln>
        </p:spPr>
      </p:pic>
      <p:pic>
        <p:nvPicPr>
          <p:cNvPr id="407" name="Google Shape;407;p60"/>
          <p:cNvPicPr preferRelativeResize="0"/>
          <p:nvPr/>
        </p:nvPicPr>
        <p:blipFill>
          <a:blip r:embed="rId4">
            <a:alphaModFix/>
          </a:blip>
          <a:stretch>
            <a:fillRect/>
          </a:stretch>
        </p:blipFill>
        <p:spPr>
          <a:xfrm>
            <a:off x="432725" y="3203702"/>
            <a:ext cx="6751526" cy="996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2992125" y="1814225"/>
            <a:ext cx="3945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Relationships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Traditional/Conventional System</a:t>
            </a:r>
            <a:endParaRPr/>
          </a:p>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48969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Before the </a:t>
            </a:r>
            <a:r>
              <a:rPr lang="en"/>
              <a:t>Invention</a:t>
            </a:r>
            <a:r>
              <a:rPr lang="en"/>
              <a:t> of DBMS---</a:t>
            </a:r>
            <a:endParaRPr/>
          </a:p>
          <a:p>
            <a:pPr indent="0" lvl="0" marL="0" rtl="0" algn="l">
              <a:spcBef>
                <a:spcPts val="1200"/>
              </a:spcBef>
              <a:spcAft>
                <a:spcPts val="0"/>
              </a:spcAft>
              <a:buNone/>
            </a:pPr>
            <a:r>
              <a:rPr b="1" lang="en" sz="1797">
                <a:solidFill>
                  <a:schemeClr val="dk1"/>
                </a:solidFill>
              </a:rPr>
              <a:t>file-processing system </a:t>
            </a:r>
            <a:r>
              <a:rPr lang="en" sz="1797">
                <a:solidFill>
                  <a:schemeClr val="dk1"/>
                </a:solidFill>
              </a:rPr>
              <a:t>- supported by a conventional operating system. </a:t>
            </a:r>
            <a:endParaRPr sz="1797">
              <a:solidFill>
                <a:schemeClr val="dk1"/>
              </a:solidFill>
            </a:endParaRPr>
          </a:p>
          <a:p>
            <a:pPr indent="0" lvl="0" marL="0" rtl="0" algn="l">
              <a:spcBef>
                <a:spcPts val="1200"/>
              </a:spcBef>
              <a:spcAft>
                <a:spcPts val="0"/>
              </a:spcAft>
              <a:buNone/>
            </a:pPr>
            <a:r>
              <a:rPr lang="en" sz="1797">
                <a:solidFill>
                  <a:schemeClr val="dk1"/>
                </a:solidFill>
              </a:rPr>
              <a:t>The system stores permanent records in various files, and it needs different application programs to extract records from, and add records to, the appropriate files. </a:t>
            </a:r>
            <a:endParaRPr sz="1797">
              <a:solidFill>
                <a:schemeClr val="dk1"/>
              </a:solidFill>
            </a:endParaRPr>
          </a:p>
          <a:p>
            <a:pPr indent="0" lvl="0" marL="0" rtl="0" algn="l">
              <a:spcBef>
                <a:spcPts val="1200"/>
              </a:spcBef>
              <a:spcAft>
                <a:spcPts val="0"/>
              </a:spcAft>
              <a:buClr>
                <a:schemeClr val="dk1"/>
              </a:buClr>
              <a:buSzPct val="61191"/>
              <a:buFont typeface="Arial"/>
              <a:buNone/>
            </a:pPr>
            <a:r>
              <a:rPr lang="en" sz="1797">
                <a:solidFill>
                  <a:schemeClr val="dk1"/>
                </a:solidFill>
              </a:rPr>
              <a:t>Before database management systems (</a:t>
            </a:r>
            <a:r>
              <a:rPr lang="en" sz="1697">
                <a:solidFill>
                  <a:schemeClr val="dk1"/>
                </a:solidFill>
              </a:rPr>
              <a:t>DBMS</a:t>
            </a:r>
            <a:r>
              <a:rPr lang="en" sz="1797">
                <a:solidFill>
                  <a:schemeClr val="dk1"/>
                </a:solidFill>
              </a:rPr>
              <a:t>s) were introduced, organizations usually stored information in such systems. </a:t>
            </a:r>
            <a:endParaRPr sz="1797">
              <a:solidFill>
                <a:schemeClr val="dk1"/>
              </a:solidFill>
            </a:endParaRPr>
          </a:p>
          <a:p>
            <a:pPr indent="0" lvl="0" marL="0" rtl="0" algn="l">
              <a:spcBef>
                <a:spcPts val="1200"/>
              </a:spcBef>
              <a:spcAft>
                <a:spcPts val="0"/>
              </a:spcAft>
              <a:buClr>
                <a:schemeClr val="dk1"/>
              </a:buClr>
              <a:buSzPct val="57966"/>
              <a:buFont typeface="Arial"/>
              <a:buNone/>
            </a:pPr>
            <a:r>
              <a:rPr lang="en" sz="1897">
                <a:solidFill>
                  <a:schemeClr val="dk1"/>
                </a:solidFill>
              </a:rPr>
              <a:t>				</a:t>
            </a:r>
            <a:endParaRPr sz="1897">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80" name="Google Shape;80;p17"/>
          <p:cNvSpPr txBox="1"/>
          <p:nvPr/>
        </p:nvSpPr>
        <p:spPr>
          <a:xfrm>
            <a:off x="5964200" y="1061500"/>
            <a:ext cx="3114000" cy="33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 MODEL</a:t>
            </a:r>
            <a:endParaRPr/>
          </a:p>
        </p:txBody>
      </p:sp>
      <p:sp>
        <p:nvSpPr>
          <p:cNvPr id="418" name="Google Shape;418;p62"/>
          <p:cNvSpPr txBox="1"/>
          <p:nvPr>
            <p:ph idx="1" type="body"/>
          </p:nvPr>
        </p:nvSpPr>
        <p:spPr>
          <a:xfrm>
            <a:off x="311700" y="1109050"/>
            <a:ext cx="3063000" cy="257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chemeClr val="dk1"/>
                </a:solidFill>
              </a:rPr>
              <a:t>The </a:t>
            </a:r>
            <a:r>
              <a:rPr b="1" lang="en" sz="1000">
                <a:solidFill>
                  <a:schemeClr val="dk1"/>
                </a:solidFill>
              </a:rPr>
              <a:t>entity-relationship </a:t>
            </a:r>
            <a:r>
              <a:rPr lang="en" sz="1000">
                <a:solidFill>
                  <a:schemeClr val="dk1"/>
                </a:solidFill>
              </a:rPr>
              <a:t>(</a:t>
            </a:r>
            <a:r>
              <a:rPr b="1" lang="en" sz="900">
                <a:solidFill>
                  <a:schemeClr val="dk1"/>
                </a:solidFill>
              </a:rPr>
              <a:t>E-R</a:t>
            </a:r>
            <a:r>
              <a:rPr lang="en" sz="1000">
                <a:solidFill>
                  <a:schemeClr val="dk1"/>
                </a:solidFill>
              </a:rPr>
              <a:t>) data model was developed to facilitate database design by allowing specification of an </a:t>
            </a:r>
            <a:r>
              <a:rPr i="1" lang="en" sz="1000">
                <a:solidFill>
                  <a:schemeClr val="dk1"/>
                </a:solidFill>
              </a:rPr>
              <a:t>enterprise schema </a:t>
            </a:r>
            <a:r>
              <a:rPr lang="en" sz="1000">
                <a:solidFill>
                  <a:schemeClr val="dk1"/>
                </a:solidFill>
              </a:rPr>
              <a:t>that represents the overall logical structure of a database. </a:t>
            </a:r>
            <a:endParaRPr sz="1000">
              <a:solidFill>
                <a:schemeClr val="dk1"/>
              </a:solidFill>
            </a:endParaRPr>
          </a:p>
          <a:p>
            <a:pPr indent="0" lvl="0" marL="0" rtl="0" algn="l">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000">
                <a:solidFill>
                  <a:schemeClr val="dk1"/>
                </a:solidFill>
              </a:rPr>
              <a:t>The </a:t>
            </a:r>
            <a:r>
              <a:rPr lang="en" sz="900">
                <a:solidFill>
                  <a:schemeClr val="dk1"/>
                </a:solidFill>
              </a:rPr>
              <a:t>E-R </a:t>
            </a:r>
            <a:r>
              <a:rPr lang="en" sz="1000">
                <a:solidFill>
                  <a:schemeClr val="dk1"/>
                </a:solidFill>
              </a:rPr>
              <a:t>model is very useful in mapping the meanings and interactions of real-world enterprises onto a conceptual schema. </a:t>
            </a:r>
            <a:endParaRPr sz="1000">
              <a:solidFill>
                <a:schemeClr val="dk1"/>
              </a:solidFill>
            </a:endParaRPr>
          </a:p>
          <a:p>
            <a:pPr indent="0" lvl="0" marL="0" rtl="0" algn="l">
              <a:spcBef>
                <a:spcPts val="1200"/>
              </a:spcBef>
              <a:spcAft>
                <a:spcPts val="1200"/>
              </a:spcAft>
              <a:buNone/>
            </a:pPr>
            <a:r>
              <a:t/>
            </a:r>
            <a:endParaRPr/>
          </a:p>
        </p:txBody>
      </p:sp>
      <p:sp>
        <p:nvSpPr>
          <p:cNvPr id="419" name="Google Shape;419;p62"/>
          <p:cNvSpPr txBox="1"/>
          <p:nvPr/>
        </p:nvSpPr>
        <p:spPr>
          <a:xfrm>
            <a:off x="5119275" y="399375"/>
            <a:ext cx="3000000" cy="4268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100">
                <a:solidFill>
                  <a:schemeClr val="dk1"/>
                </a:solidFill>
              </a:rPr>
              <a:t>The basic object that the ER model represents is an </a:t>
            </a:r>
            <a:r>
              <a:rPr b="1" lang="en" sz="1100">
                <a:solidFill>
                  <a:schemeClr val="dk1"/>
                </a:solidFill>
              </a:rPr>
              <a:t>entity</a:t>
            </a:r>
            <a:r>
              <a:rPr lang="en" sz="1100">
                <a:solidFill>
                  <a:schemeClr val="dk1"/>
                </a:solidFill>
              </a:rPr>
              <a:t>, which is a </a:t>
            </a:r>
            <a:r>
              <a:rPr i="1" lang="en" sz="1100">
                <a:solidFill>
                  <a:schemeClr val="dk1"/>
                </a:solidFill>
              </a:rPr>
              <a:t>thing </a:t>
            </a:r>
            <a:r>
              <a:rPr lang="en" sz="1100">
                <a:solidFill>
                  <a:schemeClr val="dk1"/>
                </a:solidFill>
              </a:rPr>
              <a:t>in the real world with an independent existence. </a:t>
            </a:r>
            <a:endParaRPr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An entity may be an object with a physical existence (for example, a particular person, car, house, or employee) or it may be an object with a conceptual existence (for instance, a company, a job, or a university course). </a:t>
            </a:r>
            <a:endParaRPr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Each entity has </a:t>
            </a:r>
            <a:r>
              <a:rPr b="1" lang="en" sz="1100">
                <a:solidFill>
                  <a:schemeClr val="dk1"/>
                </a:solidFill>
              </a:rPr>
              <a:t>attributes</a:t>
            </a:r>
            <a:r>
              <a:rPr lang="en" sz="1100">
                <a:solidFill>
                  <a:schemeClr val="dk1"/>
                </a:solidFill>
              </a:rPr>
              <a:t>— The particular properties that describe it. For example, an </a:t>
            </a:r>
            <a:r>
              <a:rPr lang="en" sz="900">
                <a:solidFill>
                  <a:schemeClr val="dk1"/>
                </a:solidFill>
              </a:rPr>
              <a:t>EMPLOYEE </a:t>
            </a:r>
            <a:r>
              <a:rPr lang="en" sz="1100">
                <a:solidFill>
                  <a:schemeClr val="dk1"/>
                </a:solidFill>
              </a:rPr>
              <a:t>entity may be described by the employee’s name, age, address, salary, and job. A particular entity will have a </a:t>
            </a:r>
            <a:br>
              <a:rPr lang="en" sz="1100">
                <a:solidFill>
                  <a:schemeClr val="dk1"/>
                </a:solidFill>
              </a:rPr>
            </a:b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
        <p:nvSpPr>
          <p:cNvPr id="420" name="Google Shape;420;p62"/>
          <p:cNvSpPr txBox="1"/>
          <p:nvPr/>
        </p:nvSpPr>
        <p:spPr>
          <a:xfrm>
            <a:off x="6342950" y="3104800"/>
            <a:ext cx="2109000" cy="19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1200"/>
              </a:spcAft>
              <a:buNone/>
            </a:pPr>
            <a:r>
              <a:rPr lang="en" sz="800">
                <a:solidFill>
                  <a:schemeClr val="dk1"/>
                </a:solidFill>
              </a:rPr>
              <a:t>The </a:t>
            </a:r>
            <a:r>
              <a:rPr lang="en" sz="600">
                <a:solidFill>
                  <a:schemeClr val="dk1"/>
                </a:solidFill>
              </a:rPr>
              <a:t>EMPLOYEE </a:t>
            </a:r>
            <a:r>
              <a:rPr lang="en" sz="800">
                <a:solidFill>
                  <a:schemeClr val="dk1"/>
                </a:solidFill>
              </a:rPr>
              <a:t>entity </a:t>
            </a:r>
            <a:r>
              <a:rPr i="1" lang="en" sz="800">
                <a:solidFill>
                  <a:schemeClr val="dk1"/>
                </a:solidFill>
              </a:rPr>
              <a:t>e</a:t>
            </a:r>
            <a:r>
              <a:rPr lang="en" sz="500">
                <a:solidFill>
                  <a:schemeClr val="dk1"/>
                </a:solidFill>
              </a:rPr>
              <a:t>1 </a:t>
            </a:r>
            <a:r>
              <a:rPr lang="en" sz="800">
                <a:solidFill>
                  <a:schemeClr val="dk1"/>
                </a:solidFill>
              </a:rPr>
              <a:t>has four attributes: </a:t>
            </a:r>
            <a:r>
              <a:rPr lang="en" sz="600">
                <a:solidFill>
                  <a:schemeClr val="dk1"/>
                </a:solidFill>
              </a:rPr>
              <a:t>Name</a:t>
            </a:r>
            <a:r>
              <a:rPr lang="en" sz="800">
                <a:solidFill>
                  <a:schemeClr val="dk1"/>
                </a:solidFill>
              </a:rPr>
              <a:t>, </a:t>
            </a:r>
            <a:r>
              <a:rPr lang="en" sz="600">
                <a:solidFill>
                  <a:schemeClr val="dk1"/>
                </a:solidFill>
              </a:rPr>
              <a:t>Address</a:t>
            </a:r>
            <a:r>
              <a:rPr lang="en" sz="800">
                <a:solidFill>
                  <a:schemeClr val="dk1"/>
                </a:solidFill>
              </a:rPr>
              <a:t>, </a:t>
            </a:r>
            <a:r>
              <a:rPr lang="en" sz="600">
                <a:solidFill>
                  <a:schemeClr val="dk1"/>
                </a:solidFill>
              </a:rPr>
              <a:t>Age</a:t>
            </a:r>
            <a:r>
              <a:rPr lang="en" sz="800">
                <a:solidFill>
                  <a:schemeClr val="dk1"/>
                </a:solidFill>
              </a:rPr>
              <a:t>, and </a:t>
            </a:r>
            <a:r>
              <a:rPr lang="en" sz="600">
                <a:solidFill>
                  <a:schemeClr val="dk1"/>
                </a:solidFill>
              </a:rPr>
              <a:t>Home_phone</a:t>
            </a:r>
            <a:r>
              <a:rPr lang="en" sz="800">
                <a:solidFill>
                  <a:schemeClr val="dk1"/>
                </a:solidFill>
              </a:rPr>
              <a:t>; their values are ‘John Smith,’ ‘2311 Kirby, Houston, Texas 77001’, ‘55’, and ‘713-749-2630’, respectively. The </a:t>
            </a:r>
            <a:r>
              <a:rPr lang="en" sz="600">
                <a:solidFill>
                  <a:schemeClr val="dk1"/>
                </a:solidFill>
              </a:rPr>
              <a:t>COMPANY </a:t>
            </a:r>
            <a:r>
              <a:rPr lang="en" sz="800">
                <a:solidFill>
                  <a:schemeClr val="dk1"/>
                </a:solidFill>
              </a:rPr>
              <a:t>entity </a:t>
            </a:r>
            <a:r>
              <a:rPr i="1" lang="en" sz="800">
                <a:solidFill>
                  <a:schemeClr val="dk1"/>
                </a:solidFill>
              </a:rPr>
              <a:t>c</a:t>
            </a:r>
            <a:r>
              <a:rPr lang="en" sz="500">
                <a:solidFill>
                  <a:schemeClr val="dk1"/>
                </a:solidFill>
              </a:rPr>
              <a:t>1 </a:t>
            </a:r>
            <a:r>
              <a:rPr lang="en" sz="800">
                <a:solidFill>
                  <a:schemeClr val="dk1"/>
                </a:solidFill>
              </a:rPr>
              <a:t>has three attributes: </a:t>
            </a:r>
            <a:r>
              <a:rPr lang="en" sz="600">
                <a:solidFill>
                  <a:schemeClr val="dk1"/>
                </a:solidFill>
              </a:rPr>
              <a:t>Name</a:t>
            </a:r>
            <a:r>
              <a:rPr lang="en" sz="800">
                <a:solidFill>
                  <a:schemeClr val="dk1"/>
                </a:solidFill>
              </a:rPr>
              <a:t>, </a:t>
            </a:r>
            <a:r>
              <a:rPr lang="en" sz="600">
                <a:solidFill>
                  <a:schemeClr val="dk1"/>
                </a:solidFill>
              </a:rPr>
              <a:t>Headquarters</a:t>
            </a:r>
            <a:r>
              <a:rPr lang="en" sz="800">
                <a:solidFill>
                  <a:schemeClr val="dk1"/>
                </a:solidFill>
              </a:rPr>
              <a:t>, and </a:t>
            </a:r>
            <a:r>
              <a:rPr lang="en" sz="600">
                <a:solidFill>
                  <a:schemeClr val="dk1"/>
                </a:solidFill>
              </a:rPr>
              <a:t>President</a:t>
            </a:r>
            <a:r>
              <a:rPr lang="en" sz="800">
                <a:solidFill>
                  <a:schemeClr val="dk1"/>
                </a:solidFill>
              </a:rPr>
              <a:t>; their values are ‘Sunco Oil’, ‘Houston’, and ‘John Smith’, respectively. </a:t>
            </a:r>
            <a:r>
              <a:rPr lang="en" sz="1100">
                <a:solidFill>
                  <a:schemeClr val="dk1"/>
                </a:solidFill>
              </a:rPr>
              <a:t>	</a:t>
            </a:r>
            <a:endParaRPr sz="1100">
              <a:solidFill>
                <a:schemeClr val="dk1"/>
              </a:solidFill>
            </a:endParaRPr>
          </a:p>
        </p:txBody>
      </p:sp>
      <p:pic>
        <p:nvPicPr>
          <p:cNvPr id="421" name="Google Shape;421;p62"/>
          <p:cNvPicPr preferRelativeResize="0"/>
          <p:nvPr/>
        </p:nvPicPr>
        <p:blipFill>
          <a:blip r:embed="rId3">
            <a:alphaModFix/>
          </a:blip>
          <a:stretch>
            <a:fillRect/>
          </a:stretch>
        </p:blipFill>
        <p:spPr>
          <a:xfrm>
            <a:off x="311700" y="3291600"/>
            <a:ext cx="5085675" cy="1460775"/>
          </a:xfrm>
          <a:prstGeom prst="rect">
            <a:avLst/>
          </a:prstGeom>
          <a:noFill/>
          <a:ln>
            <a:noFill/>
          </a:ln>
        </p:spPr>
      </p:pic>
      <p:sp>
        <p:nvSpPr>
          <p:cNvPr id="422" name="Google Shape;422;p62"/>
          <p:cNvSpPr txBox="1"/>
          <p:nvPr/>
        </p:nvSpPr>
        <p:spPr>
          <a:xfrm>
            <a:off x="6430700" y="90975"/>
            <a:ext cx="19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05/06/2021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idx="1" type="body"/>
          </p:nvPr>
        </p:nvSpPr>
        <p:spPr>
          <a:xfrm>
            <a:off x="220800" y="188900"/>
            <a:ext cx="4351200" cy="18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rPr lang="en" sz="1000">
                <a:solidFill>
                  <a:schemeClr val="dk1"/>
                </a:solidFill>
              </a:rPr>
              <a:t>An </a:t>
            </a:r>
            <a:r>
              <a:rPr b="1" lang="en" sz="1000">
                <a:solidFill>
                  <a:schemeClr val="dk1"/>
                </a:solidFill>
              </a:rPr>
              <a:t>entity set </a:t>
            </a:r>
            <a:r>
              <a:rPr lang="en" sz="1000">
                <a:solidFill>
                  <a:schemeClr val="dk1"/>
                </a:solidFill>
              </a:rPr>
              <a:t>is a set of entities of the same type that share the same properties, or attributes. The set of all people who are instructors at a given university, for example, can be defined as the entity set </a:t>
            </a:r>
            <a:r>
              <a:rPr i="1" lang="en" sz="1000">
                <a:solidFill>
                  <a:schemeClr val="dk1"/>
                </a:solidFill>
              </a:rPr>
              <a:t>instructor</a:t>
            </a:r>
            <a:r>
              <a:rPr lang="en" sz="1000">
                <a:solidFill>
                  <a:schemeClr val="dk1"/>
                </a:solidFill>
              </a:rPr>
              <a:t>. Similarly, the entity set </a:t>
            </a:r>
            <a:r>
              <a:rPr i="1" lang="en" sz="1000">
                <a:solidFill>
                  <a:schemeClr val="dk1"/>
                </a:solidFill>
              </a:rPr>
              <a:t>student </a:t>
            </a:r>
            <a:r>
              <a:rPr lang="en" sz="1000">
                <a:solidFill>
                  <a:schemeClr val="dk1"/>
                </a:solidFill>
              </a:rPr>
              <a:t>might represent the set of all students in the university. </a:t>
            </a:r>
            <a:endParaRPr/>
          </a:p>
        </p:txBody>
      </p:sp>
      <p:sp>
        <p:nvSpPr>
          <p:cNvPr id="428" name="Google Shape;428;p63"/>
          <p:cNvSpPr txBox="1"/>
          <p:nvPr/>
        </p:nvSpPr>
        <p:spPr>
          <a:xfrm>
            <a:off x="5994100" y="507875"/>
            <a:ext cx="3000000" cy="134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r>
              <a:rPr lang="en" sz="1000">
                <a:solidFill>
                  <a:schemeClr val="dk1"/>
                </a:solidFill>
              </a:rPr>
              <a:t>An entity is represented by a set of </a:t>
            </a:r>
            <a:r>
              <a:rPr b="1" lang="en" sz="1000">
                <a:solidFill>
                  <a:schemeClr val="dk1"/>
                </a:solidFill>
              </a:rPr>
              <a:t>attributes</a:t>
            </a:r>
            <a:r>
              <a:rPr lang="en" sz="1000">
                <a:solidFill>
                  <a:schemeClr val="dk1"/>
                </a:solidFill>
              </a:rPr>
              <a:t>. Attributes are descriptive properties possessed by each member of an entity set.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429" name="Google Shape;429;p63"/>
          <p:cNvPicPr preferRelativeResize="0"/>
          <p:nvPr/>
        </p:nvPicPr>
        <p:blipFill>
          <a:blip r:embed="rId3">
            <a:alphaModFix/>
          </a:blip>
          <a:stretch>
            <a:fillRect/>
          </a:stretch>
        </p:blipFill>
        <p:spPr>
          <a:xfrm>
            <a:off x="152400" y="2228000"/>
            <a:ext cx="8839201" cy="833887"/>
          </a:xfrm>
          <a:prstGeom prst="rect">
            <a:avLst/>
          </a:prstGeom>
          <a:noFill/>
          <a:ln>
            <a:noFill/>
          </a:ln>
        </p:spPr>
      </p:pic>
      <p:pic>
        <p:nvPicPr>
          <p:cNvPr id="430" name="Google Shape;430;p63"/>
          <p:cNvPicPr preferRelativeResize="0"/>
          <p:nvPr/>
        </p:nvPicPr>
        <p:blipFill>
          <a:blip r:embed="rId4">
            <a:alphaModFix/>
          </a:blip>
          <a:stretch>
            <a:fillRect/>
          </a:stretch>
        </p:blipFill>
        <p:spPr>
          <a:xfrm>
            <a:off x="2706500" y="3175287"/>
            <a:ext cx="3839973" cy="17768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Attributes</a:t>
            </a:r>
            <a:endParaRPr/>
          </a:p>
        </p:txBody>
      </p:sp>
      <p:sp>
        <p:nvSpPr>
          <p:cNvPr id="436" name="Google Shape;436;p64"/>
          <p:cNvSpPr txBox="1"/>
          <p:nvPr/>
        </p:nvSpPr>
        <p:spPr>
          <a:xfrm>
            <a:off x="311700" y="1017725"/>
            <a:ext cx="4410900" cy="346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457200" rtl="0" algn="l">
              <a:lnSpc>
                <a:spcPct val="115000"/>
              </a:lnSpc>
              <a:spcBef>
                <a:spcPts val="1200"/>
              </a:spcBef>
              <a:spcAft>
                <a:spcPts val="0"/>
              </a:spcAft>
              <a:buNone/>
            </a:pPr>
            <a:r>
              <a:rPr b="1" lang="en" sz="1100">
                <a:solidFill>
                  <a:schemeClr val="dk1"/>
                </a:solidFill>
              </a:rPr>
              <a:t>Composite versus Simple (Atomic) Attributes.</a:t>
            </a:r>
            <a:endParaRPr b="1" sz="11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100">
                <a:solidFill>
                  <a:schemeClr val="dk1"/>
                </a:solidFill>
              </a:rPr>
              <a:t> </a:t>
            </a:r>
            <a:r>
              <a:rPr b="1" lang="en" sz="1100">
                <a:solidFill>
                  <a:schemeClr val="dk1"/>
                </a:solidFill>
              </a:rPr>
              <a:t>Composite attributes </a:t>
            </a:r>
            <a:r>
              <a:rPr lang="en" sz="1100">
                <a:solidFill>
                  <a:schemeClr val="dk1"/>
                </a:solidFill>
              </a:rPr>
              <a:t>can be divided into smaller subparts, which represent more basic attributes with independent meanings. For example, the </a:t>
            </a:r>
            <a:r>
              <a:rPr lang="en" sz="900">
                <a:solidFill>
                  <a:schemeClr val="dk1"/>
                </a:solidFill>
              </a:rPr>
              <a:t>Address </a:t>
            </a:r>
            <a:r>
              <a:rPr lang="en" sz="1100">
                <a:solidFill>
                  <a:schemeClr val="dk1"/>
                </a:solidFill>
              </a:rPr>
              <a:t>attribute of the </a:t>
            </a:r>
            <a:r>
              <a:rPr lang="en" sz="900">
                <a:solidFill>
                  <a:schemeClr val="dk1"/>
                </a:solidFill>
              </a:rPr>
              <a:t>EMPLOYEE </a:t>
            </a:r>
            <a:r>
              <a:rPr lang="en" sz="1100">
                <a:solidFill>
                  <a:schemeClr val="dk1"/>
                </a:solidFill>
              </a:rPr>
              <a:t>entity shown in Figure 7.3 can be subdivided into </a:t>
            </a:r>
            <a:r>
              <a:rPr lang="en" sz="900">
                <a:solidFill>
                  <a:schemeClr val="dk1"/>
                </a:solidFill>
              </a:rPr>
              <a:t>Street_address</a:t>
            </a:r>
            <a:r>
              <a:rPr lang="en" sz="1100">
                <a:solidFill>
                  <a:schemeClr val="dk1"/>
                </a:solidFill>
              </a:rPr>
              <a:t>, </a:t>
            </a:r>
            <a:r>
              <a:rPr lang="en" sz="900">
                <a:solidFill>
                  <a:schemeClr val="dk1"/>
                </a:solidFill>
              </a:rPr>
              <a:t>City</a:t>
            </a:r>
            <a:r>
              <a:rPr lang="en" sz="1100">
                <a:solidFill>
                  <a:schemeClr val="dk1"/>
                </a:solidFill>
              </a:rPr>
              <a:t>, </a:t>
            </a:r>
            <a:r>
              <a:rPr lang="en" sz="900">
                <a:solidFill>
                  <a:schemeClr val="dk1"/>
                </a:solidFill>
              </a:rPr>
              <a:t>State</a:t>
            </a:r>
            <a:r>
              <a:rPr lang="en" sz="1100">
                <a:solidFill>
                  <a:schemeClr val="dk1"/>
                </a:solidFill>
              </a:rPr>
              <a:t>, and </a:t>
            </a:r>
            <a:r>
              <a:rPr lang="en" sz="900">
                <a:solidFill>
                  <a:schemeClr val="dk1"/>
                </a:solidFill>
              </a:rPr>
              <a:t>Zip</a:t>
            </a:r>
            <a:r>
              <a:rPr lang="en" sz="1100">
                <a:solidFill>
                  <a:schemeClr val="dk1"/>
                </a:solidFill>
              </a:rPr>
              <a:t>,</a:t>
            </a:r>
            <a:r>
              <a:rPr lang="en" sz="800">
                <a:solidFill>
                  <a:schemeClr val="dk1"/>
                </a:solidFill>
              </a:rPr>
              <a:t>3 </a:t>
            </a:r>
            <a:r>
              <a:rPr lang="en" sz="1100">
                <a:solidFill>
                  <a:schemeClr val="dk1"/>
                </a:solidFill>
              </a:rPr>
              <a:t>with the values ‘2311 Kirby’, ‘Houston’, ‘Texas’, and ‘77001.’ </a:t>
            </a:r>
            <a:endParaRPr sz="11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100">
                <a:solidFill>
                  <a:schemeClr val="dk1"/>
                </a:solidFill>
              </a:rPr>
              <a:t>Attributes that are not divisible are called </a:t>
            </a:r>
            <a:r>
              <a:rPr b="1" lang="en" sz="1100">
                <a:solidFill>
                  <a:schemeClr val="dk1"/>
                </a:solidFill>
              </a:rPr>
              <a:t>simple </a:t>
            </a:r>
            <a:r>
              <a:rPr lang="en" sz="1100">
                <a:solidFill>
                  <a:schemeClr val="dk1"/>
                </a:solidFill>
              </a:rPr>
              <a:t>or </a:t>
            </a:r>
            <a:r>
              <a:rPr b="1" lang="en" sz="1100">
                <a:solidFill>
                  <a:schemeClr val="dk1"/>
                </a:solidFill>
              </a:rPr>
              <a:t>atomic attributes</a:t>
            </a:r>
            <a:r>
              <a:rPr lang="en" sz="1100">
                <a:solidFill>
                  <a:schemeClr val="dk1"/>
                </a:solidFill>
              </a:rPr>
              <a:t>. Composite attributes can form a hierarchy; for example, </a:t>
            </a:r>
            <a:r>
              <a:rPr lang="en" sz="900">
                <a:solidFill>
                  <a:schemeClr val="dk1"/>
                </a:solidFill>
              </a:rPr>
              <a:t>Street_address </a:t>
            </a:r>
            <a:r>
              <a:rPr lang="en" sz="1100">
                <a:solidFill>
                  <a:schemeClr val="dk1"/>
                </a:solidFill>
              </a:rPr>
              <a:t>can be further subdivided into three simple component attributes: </a:t>
            </a:r>
            <a:r>
              <a:rPr lang="en" sz="900">
                <a:solidFill>
                  <a:schemeClr val="dk1"/>
                </a:solidFill>
              </a:rPr>
              <a:t>Number</a:t>
            </a:r>
            <a:r>
              <a:rPr lang="en" sz="1100">
                <a:solidFill>
                  <a:schemeClr val="dk1"/>
                </a:solidFill>
              </a:rPr>
              <a:t>, </a:t>
            </a:r>
            <a:r>
              <a:rPr lang="en" sz="900">
                <a:solidFill>
                  <a:schemeClr val="dk1"/>
                </a:solidFill>
              </a:rPr>
              <a:t>Street</a:t>
            </a:r>
            <a:r>
              <a:rPr lang="en" sz="1100">
                <a:solidFill>
                  <a:schemeClr val="dk1"/>
                </a:solidFill>
              </a:rPr>
              <a:t>, and </a:t>
            </a:r>
            <a:r>
              <a:rPr lang="en" sz="900">
                <a:solidFill>
                  <a:schemeClr val="dk1"/>
                </a:solidFill>
              </a:rPr>
              <a:t>Apartment_number</a:t>
            </a:r>
            <a:r>
              <a:rPr lang="en" sz="1100">
                <a:solidFill>
                  <a:schemeClr val="dk1"/>
                </a:solidFill>
              </a:rPr>
              <a:t>, as shown in Figure 7.4. The value of a composite attribute is the concatenation of the values of its component simple attributes. 	</a:t>
            </a:r>
            <a:endParaRPr sz="1100">
              <a:solidFill>
                <a:schemeClr val="dk1"/>
              </a:solidFill>
            </a:endParaRPr>
          </a:p>
        </p:txBody>
      </p:sp>
      <p:pic>
        <p:nvPicPr>
          <p:cNvPr id="437" name="Google Shape;437;p64"/>
          <p:cNvPicPr preferRelativeResize="0"/>
          <p:nvPr/>
        </p:nvPicPr>
        <p:blipFill>
          <a:blip r:embed="rId3">
            <a:alphaModFix/>
          </a:blip>
          <a:stretch>
            <a:fillRect/>
          </a:stretch>
        </p:blipFill>
        <p:spPr>
          <a:xfrm>
            <a:off x="4822225" y="2100775"/>
            <a:ext cx="4088850" cy="1302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nvSpPr>
        <p:spPr>
          <a:xfrm>
            <a:off x="265825" y="219275"/>
            <a:ext cx="3912000" cy="458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Single-Valued versus Multivalued Attributes.</a:t>
            </a: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Most attributes have a single value for a particular entity; such attributes are called </a:t>
            </a:r>
            <a:r>
              <a:rPr b="1" lang="en" sz="1100">
                <a:solidFill>
                  <a:schemeClr val="dk1"/>
                </a:solidFill>
              </a:rPr>
              <a:t>single-valued</a:t>
            </a:r>
            <a:r>
              <a:rPr lang="en" sz="1100">
                <a:solidFill>
                  <a:schemeClr val="dk1"/>
                </a:solidFill>
              </a:rPr>
              <a:t>. For example, </a:t>
            </a:r>
            <a:r>
              <a:rPr lang="en" sz="900">
                <a:solidFill>
                  <a:schemeClr val="dk1"/>
                </a:solidFill>
              </a:rPr>
              <a:t>Age </a:t>
            </a:r>
            <a:r>
              <a:rPr lang="en" sz="1100">
                <a:solidFill>
                  <a:schemeClr val="dk1"/>
                </a:solidFill>
              </a:rPr>
              <a:t>is a single-valued attribute of a person. In some cases an attribute can have a set of values for the same entity—for instance, a </a:t>
            </a:r>
            <a:r>
              <a:rPr lang="en" sz="900">
                <a:solidFill>
                  <a:schemeClr val="dk1"/>
                </a:solidFill>
              </a:rPr>
              <a:t>Colors </a:t>
            </a:r>
            <a:r>
              <a:rPr lang="en" sz="1100">
                <a:solidFill>
                  <a:schemeClr val="dk1"/>
                </a:solidFill>
              </a:rPr>
              <a:t>attribute for a car, or a </a:t>
            </a:r>
            <a:r>
              <a:rPr lang="en" sz="900">
                <a:solidFill>
                  <a:schemeClr val="dk1"/>
                </a:solidFill>
              </a:rPr>
              <a:t>College_degrees </a:t>
            </a:r>
            <a:r>
              <a:rPr lang="en" sz="1100">
                <a:solidFill>
                  <a:schemeClr val="dk1"/>
                </a:solidFill>
              </a:rPr>
              <a:t>attribute for a person. </a:t>
            </a:r>
            <a:endParaRPr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Cars with one color have a single value, whereas two-tone cars have two color values. Similarly, one person may not have a college degree, another person may have one, and a third person may have two or more degrees; therefore, different people can have different </a:t>
            </a:r>
            <a:r>
              <a:rPr i="1" lang="en" sz="1100">
                <a:solidFill>
                  <a:schemeClr val="dk1"/>
                </a:solidFill>
              </a:rPr>
              <a:t>numbers </a:t>
            </a:r>
            <a:r>
              <a:rPr lang="en" sz="1100">
                <a:solidFill>
                  <a:schemeClr val="dk1"/>
                </a:solidFill>
              </a:rPr>
              <a:t>of </a:t>
            </a:r>
            <a:r>
              <a:rPr i="1" lang="en" sz="1100">
                <a:solidFill>
                  <a:schemeClr val="dk1"/>
                </a:solidFill>
              </a:rPr>
              <a:t>values </a:t>
            </a:r>
            <a:r>
              <a:rPr lang="en" sz="1100">
                <a:solidFill>
                  <a:schemeClr val="dk1"/>
                </a:solidFill>
              </a:rPr>
              <a:t>for the </a:t>
            </a:r>
            <a:r>
              <a:rPr lang="en" sz="900">
                <a:solidFill>
                  <a:schemeClr val="dk1"/>
                </a:solidFill>
              </a:rPr>
              <a:t>College_degrees </a:t>
            </a:r>
            <a:r>
              <a:rPr lang="en" sz="1100">
                <a:solidFill>
                  <a:schemeClr val="dk1"/>
                </a:solidFill>
              </a:rPr>
              <a:t>attribute. Such attributes are called </a:t>
            </a:r>
            <a:r>
              <a:rPr b="1" lang="en" sz="1100">
                <a:solidFill>
                  <a:schemeClr val="dk1"/>
                </a:solidFill>
              </a:rPr>
              <a:t>multivalued</a:t>
            </a:r>
            <a:r>
              <a:rPr lang="en" sz="1100">
                <a:solidFill>
                  <a:schemeClr val="dk1"/>
                </a:solidFill>
              </a:rPr>
              <a:t>. </a:t>
            </a:r>
            <a:endParaRPr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A multivalued attribute may have lower and upper bounds to constrain the </a:t>
            </a:r>
            <a:r>
              <a:rPr i="1" lang="en" sz="1100">
                <a:solidFill>
                  <a:schemeClr val="dk1"/>
                </a:solidFill>
              </a:rPr>
              <a:t>number of values </a:t>
            </a:r>
            <a:r>
              <a:rPr lang="en" sz="1100">
                <a:solidFill>
                  <a:schemeClr val="dk1"/>
                </a:solidFill>
              </a:rPr>
              <a:t>allowed for each individual entity. For example, the </a:t>
            </a:r>
            <a:r>
              <a:rPr lang="en" sz="900">
                <a:solidFill>
                  <a:schemeClr val="dk1"/>
                </a:solidFill>
              </a:rPr>
              <a:t>Colors </a:t>
            </a:r>
            <a:r>
              <a:rPr lang="en" sz="1100">
                <a:solidFill>
                  <a:schemeClr val="dk1"/>
                </a:solidFill>
              </a:rPr>
              <a:t>attribute of a car may be restricted to have between one and three values, if we assume that a car can have three colors at most.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
        <p:nvSpPr>
          <p:cNvPr id="443" name="Google Shape;443;p65"/>
          <p:cNvSpPr txBox="1"/>
          <p:nvPr/>
        </p:nvSpPr>
        <p:spPr>
          <a:xfrm>
            <a:off x="5555525" y="112975"/>
            <a:ext cx="3000000" cy="495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Stored V/S Derived attribute:</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lang="en" sz="1100">
                <a:solidFill>
                  <a:schemeClr val="dk1"/>
                </a:solidFill>
              </a:rPr>
              <a:t>T</a:t>
            </a:r>
            <a:r>
              <a:rPr lang="en" sz="1100">
                <a:solidFill>
                  <a:schemeClr val="dk1"/>
                </a:solidFill>
              </a:rPr>
              <a:t>he value of </a:t>
            </a:r>
            <a:r>
              <a:rPr lang="en" sz="900">
                <a:solidFill>
                  <a:schemeClr val="dk1"/>
                </a:solidFill>
              </a:rPr>
              <a:t>Age </a:t>
            </a:r>
            <a:r>
              <a:rPr lang="en" sz="1100">
                <a:solidFill>
                  <a:schemeClr val="dk1"/>
                </a:solidFill>
              </a:rPr>
              <a:t>can be determined from the current (today’s) date and the value of that person’s </a:t>
            </a:r>
            <a:r>
              <a:rPr lang="en" sz="900">
                <a:solidFill>
                  <a:schemeClr val="dk1"/>
                </a:solidFill>
              </a:rPr>
              <a:t>Birth_date</a:t>
            </a:r>
            <a:r>
              <a:rPr lang="en" sz="1100">
                <a:solidFill>
                  <a:schemeClr val="dk1"/>
                </a:solidFill>
              </a:rPr>
              <a:t>. The </a:t>
            </a:r>
            <a:r>
              <a:rPr lang="en" sz="900">
                <a:solidFill>
                  <a:schemeClr val="dk1"/>
                </a:solidFill>
              </a:rPr>
              <a:t>Age </a:t>
            </a:r>
            <a:r>
              <a:rPr lang="en" sz="1100">
                <a:solidFill>
                  <a:schemeClr val="dk1"/>
                </a:solidFill>
              </a:rPr>
              <a:t>attribute is hence called a </a:t>
            </a:r>
            <a:r>
              <a:rPr b="1" lang="en" sz="1100">
                <a:solidFill>
                  <a:schemeClr val="dk1"/>
                </a:solidFill>
              </a:rPr>
              <a:t>derived attribute </a:t>
            </a:r>
            <a:r>
              <a:rPr lang="en" sz="1100">
                <a:solidFill>
                  <a:schemeClr val="dk1"/>
                </a:solidFill>
              </a:rPr>
              <a:t>and is said to be </a:t>
            </a:r>
            <a:r>
              <a:rPr b="1" lang="en" sz="1100">
                <a:solidFill>
                  <a:schemeClr val="dk1"/>
                </a:solidFill>
              </a:rPr>
              <a:t>derivable from </a:t>
            </a:r>
            <a:r>
              <a:rPr lang="en" sz="1100">
                <a:solidFill>
                  <a:schemeClr val="dk1"/>
                </a:solidFill>
              </a:rPr>
              <a:t>the </a:t>
            </a:r>
            <a:r>
              <a:rPr lang="en" sz="900">
                <a:solidFill>
                  <a:schemeClr val="dk1"/>
                </a:solidFill>
              </a:rPr>
              <a:t>Birth_date </a:t>
            </a:r>
            <a:r>
              <a:rPr lang="en" sz="1100">
                <a:solidFill>
                  <a:schemeClr val="dk1"/>
                </a:solidFill>
              </a:rPr>
              <a:t>attribute, which is called a </a:t>
            </a:r>
            <a:r>
              <a:rPr b="1" lang="en" sz="1100">
                <a:solidFill>
                  <a:schemeClr val="dk1"/>
                </a:solidFill>
              </a:rPr>
              <a:t>stored attribute</a:t>
            </a:r>
            <a:r>
              <a:rPr lang="en" sz="1100">
                <a:solidFill>
                  <a:schemeClr val="dk1"/>
                </a:solidFill>
              </a:rPr>
              <a:t>. Some attribute values can be derived from </a:t>
            </a:r>
            <a:r>
              <a:rPr i="1" lang="en" sz="1100">
                <a:solidFill>
                  <a:schemeClr val="dk1"/>
                </a:solidFill>
              </a:rPr>
              <a:t>related entities</a:t>
            </a:r>
            <a:r>
              <a:rPr lang="en" sz="1100">
                <a:solidFill>
                  <a:schemeClr val="dk1"/>
                </a:solidFill>
              </a:rPr>
              <a:t>; for example, an attribute </a:t>
            </a:r>
            <a:r>
              <a:rPr lang="en" sz="900">
                <a:solidFill>
                  <a:schemeClr val="dk1"/>
                </a:solidFill>
              </a:rPr>
              <a:t>Number_of_employees </a:t>
            </a:r>
            <a:r>
              <a:rPr lang="en" sz="1100">
                <a:solidFill>
                  <a:schemeClr val="dk1"/>
                </a:solidFill>
              </a:rPr>
              <a:t>of a </a:t>
            </a:r>
            <a:r>
              <a:rPr lang="en" sz="900">
                <a:solidFill>
                  <a:schemeClr val="dk1"/>
                </a:solidFill>
              </a:rPr>
              <a:t>DEPARTMENT </a:t>
            </a:r>
            <a:r>
              <a:rPr lang="en" sz="1100">
                <a:solidFill>
                  <a:schemeClr val="dk1"/>
                </a:solidFill>
              </a:rPr>
              <a:t>entity can be derived by counting the number of employees related to (working for) that department.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r>
              <a:rPr b="1" lang="en" sz="1100">
                <a:solidFill>
                  <a:schemeClr val="dk1"/>
                </a:solidFill>
              </a:rPr>
              <a:t>NULL Values. </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If Attribute Value does not exist(eg: Degree of person)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If Attribute Value is Missing (Eg: Height of person)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If attribute </a:t>
            </a:r>
            <a:r>
              <a:rPr lang="en" sz="1100">
                <a:solidFill>
                  <a:schemeClr val="dk1"/>
                </a:solidFill>
              </a:rPr>
              <a:t>value</a:t>
            </a:r>
            <a:r>
              <a:rPr lang="en" sz="1100">
                <a:solidFill>
                  <a:schemeClr val="dk1"/>
                </a:solidFill>
              </a:rPr>
              <a:t> is Unknown (Home Phone number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nvSpPr>
        <p:spPr>
          <a:xfrm>
            <a:off x="292400" y="624675"/>
            <a:ext cx="7779600" cy="367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Complex Attributes.</a:t>
            </a:r>
            <a:endParaRPr/>
          </a:p>
          <a:p>
            <a:pPr indent="-317500" lvl="0" marL="457200" rtl="0" algn="l">
              <a:spcBef>
                <a:spcPts val="0"/>
              </a:spcBef>
              <a:spcAft>
                <a:spcPts val="0"/>
              </a:spcAft>
              <a:buSzPts val="1400"/>
              <a:buChar char="●"/>
            </a:pPr>
            <a:r>
              <a:rPr lang="en"/>
              <a:t>Attributes that are composite and multivalued attributes can be nested arbitrarily. </a:t>
            </a:r>
            <a:endParaRPr/>
          </a:p>
          <a:p>
            <a:pPr indent="-317500" lvl="0" marL="457200" rtl="0" algn="l">
              <a:spcBef>
                <a:spcPts val="0"/>
              </a:spcBef>
              <a:spcAft>
                <a:spcPts val="0"/>
              </a:spcAft>
              <a:buSzPts val="1400"/>
              <a:buChar char="●"/>
            </a:pPr>
            <a:r>
              <a:rPr lang="en"/>
              <a:t>We can represent arbitrary nesting by grouping com</a:t>
            </a:r>
            <a:r>
              <a:rPr lang="en">
                <a:solidFill>
                  <a:schemeClr val="dk1"/>
                </a:solidFill>
              </a:rPr>
              <a:t>ponents of a composite attribute between parentheses () and separating the components with commas, and by displaying multivalued attributes between braces { }. </a:t>
            </a:r>
            <a:endParaRPr>
              <a:solidFill>
                <a:schemeClr val="dk1"/>
              </a:solidFill>
            </a:endParaRPr>
          </a:p>
          <a:p>
            <a:pPr indent="-317500" lvl="0" marL="457200" rtl="0" algn="l">
              <a:spcBef>
                <a:spcPts val="0"/>
              </a:spcBef>
              <a:spcAft>
                <a:spcPts val="0"/>
              </a:spcAft>
              <a:buSzPts val="1400"/>
              <a:buChar char="●"/>
            </a:pPr>
            <a:r>
              <a:rPr lang="en">
                <a:solidFill>
                  <a:schemeClr val="dk1"/>
                </a:solidFill>
              </a:rPr>
              <a:t>Such attributes are called </a:t>
            </a:r>
            <a:r>
              <a:rPr b="1" lang="en">
                <a:solidFill>
                  <a:schemeClr val="dk1"/>
                </a:solidFill>
              </a:rPr>
              <a:t>complex attributes</a:t>
            </a:r>
            <a:r>
              <a:rPr lang="en">
                <a:solidFill>
                  <a:schemeClr val="dk1"/>
                </a:solidFill>
              </a:rPr>
              <a:t>. For example, if a person can have more than one residence and each residence can have a single address and multiple phones, an attribute Address_phone for a person can be specified as shown below. Both Phone and Address are themselves composite attributes. </a:t>
            </a:r>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rPr lang="en" sz="900">
                <a:solidFill>
                  <a:schemeClr val="dk1"/>
                </a:solidFill>
              </a:rPr>
              <a:t>{Address_phone( {Phone(Area_code,Phone_number)},Address(Street_address (Number,Street,Apartment_number),City,State,Zip) )} </a:t>
            </a:r>
            <a:endParaRPr sz="9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Attributes</a:t>
            </a:r>
            <a:endParaRPr/>
          </a:p>
        </p:txBody>
      </p:sp>
      <p:sp>
        <p:nvSpPr>
          <p:cNvPr id="454" name="Google Shape;454;p67"/>
          <p:cNvSpPr txBox="1"/>
          <p:nvPr/>
        </p:nvSpPr>
        <p:spPr>
          <a:xfrm>
            <a:off x="311700" y="1069900"/>
            <a:ext cx="3000000" cy="365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solidFill>
                  <a:schemeClr val="dk1"/>
                </a:solidFill>
              </a:rPr>
              <a:t>Key Attributes of an Entity Type. An important constraint on the entities of an entity type is the </a:t>
            </a:r>
            <a:r>
              <a:rPr b="1" lang="en" sz="1100">
                <a:solidFill>
                  <a:schemeClr val="dk1"/>
                </a:solidFill>
              </a:rPr>
              <a:t>key </a:t>
            </a:r>
            <a:r>
              <a:rPr lang="en" sz="1100">
                <a:solidFill>
                  <a:schemeClr val="dk1"/>
                </a:solidFill>
              </a:rPr>
              <a:t>or </a:t>
            </a:r>
            <a:r>
              <a:rPr b="1" lang="en" sz="1100">
                <a:solidFill>
                  <a:schemeClr val="dk1"/>
                </a:solidFill>
              </a:rPr>
              <a:t>uniqueness constraint </a:t>
            </a:r>
            <a:r>
              <a:rPr lang="en" sz="1100">
                <a:solidFill>
                  <a:schemeClr val="dk1"/>
                </a:solidFill>
              </a:rPr>
              <a:t>on attributes. An entity type usually </a:t>
            </a:r>
            <a:r>
              <a:rPr lang="en" sz="1100">
                <a:solidFill>
                  <a:schemeClr val="dk1"/>
                </a:solidFill>
              </a:rPr>
              <a:t>has one or more attributes whose values are distinct for each individual entity in the entity set. Such an attribute is called a </a:t>
            </a:r>
            <a:r>
              <a:rPr b="1" lang="en" sz="1100">
                <a:solidFill>
                  <a:schemeClr val="dk1"/>
                </a:solidFill>
              </a:rPr>
              <a:t>key attribute</a:t>
            </a:r>
            <a:r>
              <a:rPr lang="en" sz="1100">
                <a:solidFill>
                  <a:schemeClr val="dk1"/>
                </a:solidFill>
              </a:rPr>
              <a:t>, and its values can be used to identify each entity uniquely.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In ER diagram Keys are Underlined</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p:txBody>
      </p:sp>
      <p:sp>
        <p:nvSpPr>
          <p:cNvPr id="455" name="Google Shape;455;p67"/>
          <p:cNvSpPr txBox="1"/>
          <p:nvPr/>
        </p:nvSpPr>
        <p:spPr>
          <a:xfrm>
            <a:off x="5377875" y="1816450"/>
            <a:ext cx="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6" name="Google Shape;456;p67"/>
          <p:cNvPicPr preferRelativeResize="0"/>
          <p:nvPr/>
        </p:nvPicPr>
        <p:blipFill>
          <a:blip r:embed="rId3">
            <a:alphaModFix/>
          </a:blip>
          <a:stretch>
            <a:fillRect/>
          </a:stretch>
        </p:blipFill>
        <p:spPr>
          <a:xfrm>
            <a:off x="3464100" y="2369050"/>
            <a:ext cx="1733550" cy="1352550"/>
          </a:xfrm>
          <a:prstGeom prst="rect">
            <a:avLst/>
          </a:prstGeom>
          <a:noFill/>
          <a:ln>
            <a:noFill/>
          </a:ln>
        </p:spPr>
      </p:pic>
      <p:pic>
        <p:nvPicPr>
          <p:cNvPr id="457" name="Google Shape;457;p67"/>
          <p:cNvPicPr preferRelativeResize="0"/>
          <p:nvPr/>
        </p:nvPicPr>
        <p:blipFill>
          <a:blip r:embed="rId4">
            <a:alphaModFix/>
          </a:blip>
          <a:stretch>
            <a:fillRect/>
          </a:stretch>
        </p:blipFill>
        <p:spPr>
          <a:xfrm>
            <a:off x="5578875" y="1170125"/>
            <a:ext cx="1828800" cy="1371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8"/>
          <p:cNvPicPr preferRelativeResize="0"/>
          <p:nvPr/>
        </p:nvPicPr>
        <p:blipFill>
          <a:blip r:embed="rId3">
            <a:alphaModFix/>
          </a:blip>
          <a:stretch>
            <a:fillRect/>
          </a:stretch>
        </p:blipFill>
        <p:spPr>
          <a:xfrm>
            <a:off x="0" y="39350"/>
            <a:ext cx="8669599" cy="2651025"/>
          </a:xfrm>
          <a:prstGeom prst="rect">
            <a:avLst/>
          </a:prstGeom>
          <a:noFill/>
          <a:ln>
            <a:noFill/>
          </a:ln>
        </p:spPr>
      </p:pic>
      <p:pic>
        <p:nvPicPr>
          <p:cNvPr id="463" name="Google Shape;463;p68"/>
          <p:cNvPicPr preferRelativeResize="0"/>
          <p:nvPr/>
        </p:nvPicPr>
        <p:blipFill>
          <a:blip r:embed="rId4">
            <a:alphaModFix/>
          </a:blip>
          <a:stretch>
            <a:fillRect/>
          </a:stretch>
        </p:blipFill>
        <p:spPr>
          <a:xfrm>
            <a:off x="2423050" y="2859800"/>
            <a:ext cx="3563811" cy="2148326"/>
          </a:xfrm>
          <a:prstGeom prst="rect">
            <a:avLst/>
          </a:prstGeom>
          <a:noFill/>
          <a:ln>
            <a:noFill/>
          </a:ln>
        </p:spPr>
      </p:pic>
      <p:sp>
        <p:nvSpPr>
          <p:cNvPr id="464" name="Google Shape;464;p68"/>
          <p:cNvSpPr/>
          <p:nvPr/>
        </p:nvSpPr>
        <p:spPr>
          <a:xfrm>
            <a:off x="3709900" y="3307925"/>
            <a:ext cx="922650" cy="106775"/>
          </a:xfrm>
          <a:custGeom>
            <a:rect b="b" l="l" r="r" t="t"/>
            <a:pathLst>
              <a:path extrusionOk="0" h="4271" w="36906">
                <a:moveTo>
                  <a:pt x="0" y="0"/>
                </a:moveTo>
                <a:cubicBezTo>
                  <a:pt x="5968" y="0"/>
                  <a:pt x="11514" y="3327"/>
                  <a:pt x="17436" y="4068"/>
                </a:cubicBezTo>
                <a:cubicBezTo>
                  <a:pt x="23922" y="4880"/>
                  <a:pt x="30370" y="1743"/>
                  <a:pt x="36906" y="1743"/>
                </a:cubicBezTo>
              </a:path>
            </a:pathLst>
          </a:custGeom>
          <a:noFill/>
          <a:ln cap="flat" cmpd="sng" w="9525">
            <a:solidFill>
              <a:schemeClr val="dk2"/>
            </a:solidFill>
            <a:prstDash val="solid"/>
            <a:round/>
            <a:headEnd len="med" w="med" type="none"/>
            <a:tailEnd len="med" w="med" type="none"/>
          </a:ln>
        </p:spPr>
      </p:sp>
      <p:sp>
        <p:nvSpPr>
          <p:cNvPr id="465" name="Google Shape;465;p68"/>
          <p:cNvSpPr/>
          <p:nvPr/>
        </p:nvSpPr>
        <p:spPr>
          <a:xfrm>
            <a:off x="3906050" y="3228000"/>
            <a:ext cx="828300" cy="675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Advices</a:t>
            </a:r>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9"/>
          <p:cNvPicPr preferRelativeResize="0"/>
          <p:nvPr/>
        </p:nvPicPr>
        <p:blipFill>
          <a:blip r:embed="rId3">
            <a:alphaModFix/>
          </a:blip>
          <a:stretch>
            <a:fillRect/>
          </a:stretch>
        </p:blipFill>
        <p:spPr>
          <a:xfrm>
            <a:off x="100500" y="945075"/>
            <a:ext cx="8709051" cy="2171700"/>
          </a:xfrm>
          <a:prstGeom prst="rect">
            <a:avLst/>
          </a:prstGeom>
          <a:noFill/>
          <a:ln>
            <a:noFill/>
          </a:ln>
        </p:spPr>
      </p:pic>
      <p:sp>
        <p:nvSpPr>
          <p:cNvPr id="471" name="Google Shape;471;p69"/>
          <p:cNvSpPr txBox="1"/>
          <p:nvPr/>
        </p:nvSpPr>
        <p:spPr>
          <a:xfrm>
            <a:off x="5814300" y="320600"/>
            <a:ext cx="21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07/06/2021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of Entity in Relationship</a:t>
            </a:r>
            <a:endParaRPr/>
          </a:p>
        </p:txBody>
      </p:sp>
      <p:sp>
        <p:nvSpPr>
          <p:cNvPr id="477" name="Google Shape;477;p70"/>
          <p:cNvSpPr txBox="1"/>
          <p:nvPr/>
        </p:nvSpPr>
        <p:spPr>
          <a:xfrm>
            <a:off x="311700" y="1364100"/>
            <a:ext cx="503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The function that an entity plays in a relationship is called that entity’s </a:t>
            </a:r>
            <a:r>
              <a:rPr b="1" lang="en" sz="1000">
                <a:solidFill>
                  <a:schemeClr val="dk1"/>
                </a:solidFill>
              </a:rPr>
              <a:t>role</a:t>
            </a:r>
            <a:r>
              <a:rPr lang="en" sz="1000">
                <a:solidFill>
                  <a:schemeClr val="dk1"/>
                </a:solidFill>
              </a:rPr>
              <a:t>. </a:t>
            </a:r>
            <a:r>
              <a:rPr lang="en" sz="1100">
                <a:solidFill>
                  <a:schemeClr val="dk1"/>
                </a:solidFill>
              </a:rPr>
              <a:t>	</a:t>
            </a:r>
            <a:endParaRPr sz="1100">
              <a:solidFill>
                <a:schemeClr val="dk1"/>
              </a:solidFill>
            </a:endParaRPr>
          </a:p>
        </p:txBody>
      </p:sp>
      <p:sp>
        <p:nvSpPr>
          <p:cNvPr id="478" name="Google Shape;478;p70"/>
          <p:cNvSpPr txBox="1"/>
          <p:nvPr/>
        </p:nvSpPr>
        <p:spPr>
          <a:xfrm>
            <a:off x="422275" y="1638500"/>
            <a:ext cx="3000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Recursive Role:</a:t>
            </a:r>
            <a:endParaRPr sz="1100">
              <a:solidFill>
                <a:schemeClr val="dk1"/>
              </a:solidFill>
            </a:endParaRPr>
          </a:p>
          <a:p>
            <a:pPr indent="0" lvl="0" marL="0" rtl="0" algn="l">
              <a:spcBef>
                <a:spcPts val="0"/>
              </a:spcBef>
              <a:spcAft>
                <a:spcPts val="0"/>
              </a:spcAft>
              <a:buNone/>
            </a:pPr>
            <a:r>
              <a:rPr lang="en" sz="1000">
                <a:solidFill>
                  <a:schemeClr val="dk1"/>
                </a:solidFill>
              </a:rPr>
              <a:t>S</a:t>
            </a:r>
            <a:r>
              <a:rPr lang="en" sz="1000">
                <a:solidFill>
                  <a:schemeClr val="dk1"/>
                </a:solidFill>
              </a:rPr>
              <a:t>ame entity set participates in a relationship set more than once, in different roles. In this type of relationship set, </a:t>
            </a:r>
            <a:r>
              <a:rPr b="1" lang="en" sz="1000">
                <a:solidFill>
                  <a:schemeClr val="dk1"/>
                </a:solidFill>
              </a:rPr>
              <a:t>recursive </a:t>
            </a:r>
            <a:r>
              <a:rPr lang="en" sz="1000">
                <a:solidFill>
                  <a:schemeClr val="dk1"/>
                </a:solidFill>
              </a:rPr>
              <a:t>relationship set, explicit role names are necessary to specify how an entity participates in a relationship instance.</a:t>
            </a:r>
            <a:r>
              <a:rPr lang="en" sz="1100">
                <a:solidFill>
                  <a:schemeClr val="dk1"/>
                </a:solidFill>
              </a:rPr>
              <a:t>	</a:t>
            </a:r>
            <a:endParaRPr sz="1100">
              <a:solidFill>
                <a:schemeClr val="dk1"/>
              </a:solidFill>
            </a:endParaRPr>
          </a:p>
        </p:txBody>
      </p:sp>
      <p:pic>
        <p:nvPicPr>
          <p:cNvPr id="479" name="Google Shape;479;p70"/>
          <p:cNvPicPr preferRelativeResize="0"/>
          <p:nvPr/>
        </p:nvPicPr>
        <p:blipFill>
          <a:blip r:embed="rId3">
            <a:alphaModFix/>
          </a:blip>
          <a:stretch>
            <a:fillRect/>
          </a:stretch>
        </p:blipFill>
        <p:spPr>
          <a:xfrm>
            <a:off x="5344800" y="1431867"/>
            <a:ext cx="3579174" cy="19401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Attribute in Relation</a:t>
            </a:r>
            <a:endParaRPr/>
          </a:p>
        </p:txBody>
      </p:sp>
      <p:sp>
        <p:nvSpPr>
          <p:cNvPr id="485" name="Google Shape;485;p71"/>
          <p:cNvSpPr txBox="1"/>
          <p:nvPr>
            <p:ph idx="1" type="body"/>
          </p:nvPr>
        </p:nvSpPr>
        <p:spPr>
          <a:xfrm>
            <a:off x="311700" y="1152475"/>
            <a:ext cx="3882300" cy="311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300">
                <a:solidFill>
                  <a:schemeClr val="dk1"/>
                </a:solidFill>
              </a:rPr>
              <a:t>A relationship may also have attributes called </a:t>
            </a:r>
            <a:r>
              <a:rPr b="1" lang="en" sz="1300">
                <a:solidFill>
                  <a:schemeClr val="dk1"/>
                </a:solidFill>
              </a:rPr>
              <a:t>descriptive attributes</a:t>
            </a:r>
            <a:r>
              <a:rPr lang="en" sz="1300">
                <a:solidFill>
                  <a:schemeClr val="dk1"/>
                </a:solidFill>
              </a:rPr>
              <a:t>. Consider a relationship set </a:t>
            </a:r>
            <a:r>
              <a:rPr i="1" lang="en" sz="1300">
                <a:solidFill>
                  <a:schemeClr val="dk1"/>
                </a:solidFill>
              </a:rPr>
              <a:t>advisor </a:t>
            </a:r>
            <a:r>
              <a:rPr lang="en" sz="1300">
                <a:solidFill>
                  <a:schemeClr val="dk1"/>
                </a:solidFill>
              </a:rPr>
              <a:t>with entity sets </a:t>
            </a:r>
            <a:r>
              <a:rPr i="1" lang="en" sz="1300">
                <a:solidFill>
                  <a:schemeClr val="dk1"/>
                </a:solidFill>
              </a:rPr>
              <a:t>instructor </a:t>
            </a:r>
            <a:r>
              <a:rPr lang="en" sz="1300">
                <a:solidFill>
                  <a:schemeClr val="dk1"/>
                </a:solidFill>
              </a:rPr>
              <a:t>and </a:t>
            </a:r>
            <a:r>
              <a:rPr i="1" lang="en" sz="1300">
                <a:solidFill>
                  <a:schemeClr val="dk1"/>
                </a:solidFill>
              </a:rPr>
              <a:t>student</a:t>
            </a:r>
            <a:r>
              <a:rPr lang="en" sz="1300">
                <a:solidFill>
                  <a:schemeClr val="dk1"/>
                </a:solidFill>
              </a:rPr>
              <a:t>. We could associate the attribute </a:t>
            </a:r>
            <a:r>
              <a:rPr i="1" lang="en" sz="1300">
                <a:solidFill>
                  <a:schemeClr val="dk1"/>
                </a:solidFill>
              </a:rPr>
              <a:t>date </a:t>
            </a:r>
            <a:r>
              <a:rPr lang="en" sz="1300">
                <a:solidFill>
                  <a:schemeClr val="dk1"/>
                </a:solidFill>
              </a:rPr>
              <a:t>with that relationship to specify the date when an instructor became the advisor of a student. The </a:t>
            </a:r>
            <a:r>
              <a:rPr i="1" lang="en" sz="1300">
                <a:solidFill>
                  <a:schemeClr val="dk1"/>
                </a:solidFill>
              </a:rPr>
              <a:t>advisor </a:t>
            </a:r>
            <a:r>
              <a:rPr lang="en" sz="1300">
                <a:solidFill>
                  <a:schemeClr val="dk1"/>
                </a:solidFill>
              </a:rPr>
              <a:t>relationship among the entities corresponding to instructor Katz and student Shankar has the value “10 June 2007” for attribute </a:t>
            </a:r>
            <a:r>
              <a:rPr i="1" lang="en" sz="1300">
                <a:solidFill>
                  <a:schemeClr val="dk1"/>
                </a:solidFill>
              </a:rPr>
              <a:t>date</a:t>
            </a:r>
            <a:r>
              <a:rPr lang="en" sz="1300">
                <a:solidFill>
                  <a:schemeClr val="dk1"/>
                </a:solidFill>
              </a:rPr>
              <a:t>, which means that Katz became Shankar’s advisor on 10 June 2007. </a:t>
            </a:r>
            <a:endParaRPr sz="1300">
              <a:solidFill>
                <a:schemeClr val="dk1"/>
              </a:solidFill>
            </a:endParaRPr>
          </a:p>
          <a:p>
            <a:pPr indent="0" lvl="0" marL="0" rtl="0" algn="l">
              <a:spcBef>
                <a:spcPts val="1200"/>
              </a:spcBef>
              <a:spcAft>
                <a:spcPts val="0"/>
              </a:spcAft>
              <a:buNone/>
            </a:pPr>
            <a:r>
              <a:rPr lang="en" sz="1100">
                <a:solidFill>
                  <a:schemeClr val="dk1"/>
                </a:solidFill>
              </a:rPr>
              <a:t>		</a:t>
            </a:r>
            <a:endParaRPr/>
          </a:p>
        </p:txBody>
      </p:sp>
      <p:pic>
        <p:nvPicPr>
          <p:cNvPr id="486" name="Google Shape;486;p71"/>
          <p:cNvPicPr preferRelativeResize="0"/>
          <p:nvPr/>
        </p:nvPicPr>
        <p:blipFill>
          <a:blip r:embed="rId3">
            <a:alphaModFix/>
          </a:blip>
          <a:stretch>
            <a:fillRect/>
          </a:stretch>
        </p:blipFill>
        <p:spPr>
          <a:xfrm>
            <a:off x="4382425" y="1152475"/>
            <a:ext cx="4659901" cy="177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of Database Management System</a:t>
            </a:r>
            <a:endParaRPr/>
          </a:p>
        </p:txBody>
      </p:sp>
      <p:sp>
        <p:nvSpPr>
          <p:cNvPr id="86" name="Google Shape;86;p18"/>
          <p:cNvSpPr txBox="1"/>
          <p:nvPr>
            <p:ph idx="1" type="body"/>
          </p:nvPr>
        </p:nvSpPr>
        <p:spPr>
          <a:xfrm>
            <a:off x="311700" y="1152475"/>
            <a:ext cx="4586400" cy="3416400"/>
          </a:xfrm>
          <a:prstGeom prst="rect">
            <a:avLst/>
          </a:prstGeom>
        </p:spPr>
        <p:txBody>
          <a:bodyPr anchorCtr="0" anchor="t" bIns="91425" lIns="91425" spcFirstLastPara="1" rIns="91425" wrap="square" tIns="91425">
            <a:normAutofit fontScale="85000" lnSpcReduction="20000"/>
          </a:bodyPr>
          <a:lstStyle/>
          <a:p>
            <a:pPr indent="-282575" lvl="0" marL="457200" rtl="0" algn="l">
              <a:spcBef>
                <a:spcPts val="0"/>
              </a:spcBef>
              <a:spcAft>
                <a:spcPts val="0"/>
              </a:spcAft>
              <a:buClr>
                <a:schemeClr val="dk1"/>
              </a:buClr>
              <a:buSzPct val="100000"/>
              <a:buAutoNum type="arabicPeriod"/>
            </a:pPr>
            <a:r>
              <a:rPr b="1" lang="en" sz="1000">
                <a:solidFill>
                  <a:schemeClr val="dk1"/>
                </a:solidFill>
              </a:rPr>
              <a:t>Data redundancy and inconsistency</a:t>
            </a:r>
            <a:r>
              <a:rPr lang="en" sz="1000">
                <a:solidFill>
                  <a:schemeClr val="dk1"/>
                </a:solidFill>
              </a:rPr>
              <a:t>: Since different programmers create the files and application programs over a long period, the various files are likely to have different structures and the programs may be written in several programming languages. Moreover, the same information may be duplicated in several places (files). </a:t>
            </a:r>
            <a:endParaRPr sz="1000">
              <a:solidFill>
                <a:schemeClr val="dk1"/>
              </a:solidFill>
            </a:endParaRPr>
          </a:p>
          <a:p>
            <a:pPr indent="0" lvl="0" marL="457200" rtl="0" algn="l">
              <a:spcBef>
                <a:spcPts val="1200"/>
              </a:spcBef>
              <a:spcAft>
                <a:spcPts val="0"/>
              </a:spcAft>
              <a:buNone/>
            </a:pPr>
            <a:r>
              <a:rPr lang="en" sz="1000">
                <a:solidFill>
                  <a:schemeClr val="dk1"/>
                </a:solidFill>
              </a:rPr>
              <a:t>For example, if a student has a double major (say, music and mathematics) the address and telephone number of that student may appear in a file that consists of student records of students in the Music department and in a file that consists of student records of students in the Mathematics department. This redundancy leads to higher storage and access cost. </a:t>
            </a:r>
            <a:endParaRPr sz="1000">
              <a:solidFill>
                <a:schemeClr val="dk1"/>
              </a:solidFill>
            </a:endParaRPr>
          </a:p>
          <a:p>
            <a:pPr indent="0" lvl="0" marL="457200" rtl="0" algn="l">
              <a:spcBef>
                <a:spcPts val="1200"/>
              </a:spcBef>
              <a:spcAft>
                <a:spcPts val="0"/>
              </a:spcAft>
              <a:buNone/>
            </a:pPr>
            <a:r>
              <a:rPr b="1" lang="en" sz="1000">
                <a:solidFill>
                  <a:schemeClr val="dk1"/>
                </a:solidFill>
              </a:rPr>
              <a:t>Data inconsistency</a:t>
            </a:r>
            <a:r>
              <a:rPr lang="en" sz="1000">
                <a:solidFill>
                  <a:schemeClr val="dk1"/>
                </a:solidFill>
              </a:rPr>
              <a:t> : The various copies of the same data may no longer agree. For example, a changed student address may be reflected in the Music department records but not elsewhere in the system. </a:t>
            </a:r>
            <a:br>
              <a:rPr lang="en" sz="1000">
                <a:solidFill>
                  <a:schemeClr val="dk1"/>
                </a:solidFill>
              </a:rPr>
            </a:br>
            <a:r>
              <a:rPr lang="en" sz="1200">
                <a:solidFill>
                  <a:schemeClr val="dk1"/>
                </a:solidFill>
              </a:rPr>
              <a:t> 						</a:t>
            </a:r>
            <a:endParaRPr sz="12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
        <p:nvSpPr>
          <p:cNvPr id="87" name="Google Shape;87;p18"/>
          <p:cNvSpPr txBox="1"/>
          <p:nvPr/>
        </p:nvSpPr>
        <p:spPr>
          <a:xfrm>
            <a:off x="5293400" y="1153300"/>
            <a:ext cx="3777600" cy="459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2. </a:t>
            </a:r>
            <a:r>
              <a:rPr b="1" lang="en" sz="1000">
                <a:solidFill>
                  <a:schemeClr val="dk1"/>
                </a:solidFill>
              </a:rPr>
              <a:t>Difficulty in accessing data</a:t>
            </a:r>
            <a:r>
              <a:rPr lang="en" sz="1000">
                <a:solidFill>
                  <a:schemeClr val="dk1"/>
                </a:solidFill>
              </a:rPr>
              <a:t>. Suppose that one of the university clerks needs to find out the names of all students who live within a particular postal-code area. The clerk asks the data-processing department to generate such a list. Because the designers of the original system did not anticipate this request, there is no application program on hand to meet it. There is, however, an application program to generate the list of </a:t>
            </a:r>
            <a:r>
              <a:rPr i="1" lang="en" sz="1000">
                <a:solidFill>
                  <a:schemeClr val="dk1"/>
                </a:solidFill>
              </a:rPr>
              <a:t>all </a:t>
            </a:r>
            <a:r>
              <a:rPr lang="en" sz="1000">
                <a:solidFill>
                  <a:schemeClr val="dk1"/>
                </a:solidFill>
              </a:rPr>
              <a:t>students. The university clerk has now two choices: either obtain the list of all students and extract the needed information manually or ask a programmer to write the necessary application program. Both alternatives are obviously unsatisfactory. Suppose that such a program is written, and that, several days later, the same clerk needs to trim that list to include only those students who have taken at least 60 credit hours. As expected, a program to generate such a list does not exist. Again, the clerk has the preceding two options, neither of which is satisfactory.</a:t>
            </a:r>
            <a:br>
              <a:rPr lang="en" sz="1000">
                <a:solidFill>
                  <a:schemeClr val="dk1"/>
                </a:solidFill>
              </a:rPr>
            </a:br>
            <a:r>
              <a:rPr lang="en" sz="1000">
                <a:solidFill>
                  <a:schemeClr val="dk1"/>
                </a:solidFill>
              </a:rPr>
              <a:t> </a:t>
            </a:r>
            <a:r>
              <a:rPr lang="en" sz="1200">
                <a:solidFill>
                  <a:schemeClr val="dk1"/>
                </a:solidFill>
              </a:rPr>
              <a:t>							</a:t>
            </a:r>
            <a:br>
              <a:rPr lang="en" sz="1200">
                <a:solidFill>
                  <a:schemeClr val="dk1"/>
                </a:solidFill>
              </a:rPr>
            </a:br>
            <a:r>
              <a:rPr lang="en" sz="1000">
                <a:solidFill>
                  <a:schemeClr val="dk1"/>
                </a:solidFill>
              </a:rPr>
              <a:t>The point here is that conventional file-processing environments do not allow needed data to be retrieved in a convenient and efficient m </a:t>
            </a:r>
            <a:br>
              <a:rPr lang="en" sz="10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2"/>
          <p:cNvPicPr preferRelativeResize="0"/>
          <p:nvPr/>
        </p:nvPicPr>
        <p:blipFill>
          <a:blip r:embed="rId3">
            <a:alphaModFix/>
          </a:blip>
          <a:stretch>
            <a:fillRect/>
          </a:stretch>
        </p:blipFill>
        <p:spPr>
          <a:xfrm>
            <a:off x="86825" y="75375"/>
            <a:ext cx="6405775" cy="4357499"/>
          </a:xfrm>
          <a:prstGeom prst="rect">
            <a:avLst/>
          </a:prstGeom>
          <a:noFill/>
          <a:ln>
            <a:noFill/>
          </a:ln>
        </p:spPr>
      </p:pic>
      <p:sp>
        <p:nvSpPr>
          <p:cNvPr id="492" name="Google Shape;492;p72"/>
          <p:cNvSpPr txBox="1"/>
          <p:nvPr/>
        </p:nvSpPr>
        <p:spPr>
          <a:xfrm>
            <a:off x="489363" y="4364750"/>
            <a:ext cx="560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an instructor may advise many students, and a student may have many advisors.</a:t>
            </a:r>
            <a:r>
              <a:rPr lang="en" sz="1100">
                <a:solidFill>
                  <a:schemeClr val="dk1"/>
                </a:solidFill>
              </a:rPr>
              <a:t>		</a:t>
            </a:r>
            <a:endParaRPr sz="1100">
              <a:solidFill>
                <a:schemeClr val="dk1"/>
              </a:solidFill>
            </a:endParaRPr>
          </a:p>
        </p:txBody>
      </p:sp>
      <p:pic>
        <p:nvPicPr>
          <p:cNvPr id="493" name="Google Shape;493;p72"/>
          <p:cNvPicPr preferRelativeResize="0"/>
          <p:nvPr/>
        </p:nvPicPr>
        <p:blipFill>
          <a:blip r:embed="rId4">
            <a:alphaModFix/>
          </a:blip>
          <a:stretch>
            <a:fillRect/>
          </a:stretch>
        </p:blipFill>
        <p:spPr>
          <a:xfrm>
            <a:off x="6341850" y="843201"/>
            <a:ext cx="2599501" cy="219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110725"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1200"/>
              <a:t>Participation Constraints and Existence Dependencies</a:t>
            </a:r>
            <a:endParaRPr sz="2900"/>
          </a:p>
        </p:txBody>
      </p:sp>
      <p:sp>
        <p:nvSpPr>
          <p:cNvPr id="499" name="Google Shape;499;p73"/>
          <p:cNvSpPr txBox="1"/>
          <p:nvPr/>
        </p:nvSpPr>
        <p:spPr>
          <a:xfrm>
            <a:off x="186100" y="828975"/>
            <a:ext cx="5088000" cy="4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a:t>
            </a:r>
            <a:r>
              <a:rPr b="1" lang="en">
                <a:solidFill>
                  <a:schemeClr val="dk1"/>
                </a:solidFill>
              </a:rPr>
              <a:t>participation constraint </a:t>
            </a:r>
            <a:r>
              <a:rPr lang="en">
                <a:solidFill>
                  <a:schemeClr val="dk1"/>
                </a:solidFill>
              </a:rPr>
              <a:t>specifies whether the existence of an entity depends on its being related to another entity via the relationship type. This constraint specifies the </a:t>
            </a:r>
            <a:r>
              <a:rPr i="1" lang="en">
                <a:solidFill>
                  <a:schemeClr val="dk1"/>
                </a:solidFill>
              </a:rPr>
              <a:t>minimum </a:t>
            </a:r>
            <a:r>
              <a:rPr lang="en">
                <a:solidFill>
                  <a:schemeClr val="dk1"/>
                </a:solidFill>
              </a:rPr>
              <a:t>number of relationship instances that each entity can participate in, and is some- times called the </a:t>
            </a:r>
            <a:r>
              <a:rPr b="1" lang="en">
                <a:solidFill>
                  <a:schemeClr val="dk1"/>
                </a:solidFill>
              </a:rPr>
              <a:t>minimum cardinality constraint</a:t>
            </a:r>
            <a:r>
              <a:rPr lang="en">
                <a:solidFill>
                  <a:schemeClr val="dk1"/>
                </a:solidFill>
              </a:rPr>
              <a:t>. There are two types of participation constraints—total and partial—that we illustrate by example. I</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If a company policy states that </a:t>
            </a:r>
            <a:r>
              <a:rPr i="1" lang="en">
                <a:solidFill>
                  <a:schemeClr val="dk1"/>
                </a:solidFill>
              </a:rPr>
              <a:t>every </a:t>
            </a:r>
            <a:r>
              <a:rPr lang="en">
                <a:solidFill>
                  <a:schemeClr val="dk1"/>
                </a:solidFill>
              </a:rPr>
              <a:t>employee must work for a department, then an employee entity can exist only if it participates in at least one </a:t>
            </a:r>
            <a:r>
              <a:rPr lang="en" sz="1200">
                <a:solidFill>
                  <a:schemeClr val="dk1"/>
                </a:solidFill>
              </a:rPr>
              <a:t>WORKS_FOR </a:t>
            </a:r>
            <a:r>
              <a:rPr lang="en">
                <a:solidFill>
                  <a:schemeClr val="dk1"/>
                </a:solidFill>
              </a:rPr>
              <a:t>relationship instance (Figure 7.9). Thus, the participation of </a:t>
            </a:r>
            <a:r>
              <a:rPr lang="en" sz="1200">
                <a:solidFill>
                  <a:schemeClr val="dk1"/>
                </a:solidFill>
              </a:rPr>
              <a:t>EMPLOYEE </a:t>
            </a:r>
            <a:r>
              <a:rPr lang="en">
                <a:solidFill>
                  <a:schemeClr val="dk1"/>
                </a:solidFill>
              </a:rPr>
              <a:t>in </a:t>
            </a:r>
            <a:r>
              <a:rPr lang="en" sz="1200">
                <a:solidFill>
                  <a:schemeClr val="dk1"/>
                </a:solidFill>
              </a:rPr>
              <a:t>WORKS_FOR </a:t>
            </a:r>
            <a:r>
              <a:rPr lang="en">
                <a:solidFill>
                  <a:schemeClr val="dk1"/>
                </a:solidFill>
              </a:rPr>
              <a:t>is called </a:t>
            </a:r>
            <a:r>
              <a:rPr b="1" lang="en">
                <a:solidFill>
                  <a:schemeClr val="dk1"/>
                </a:solidFill>
              </a:rPr>
              <a:t>total participation</a:t>
            </a:r>
            <a:r>
              <a:rPr lang="en">
                <a:solidFill>
                  <a:schemeClr val="dk1"/>
                </a:solidFill>
              </a:rPr>
              <a:t>, meaning that every entity in </a:t>
            </a:r>
            <a:r>
              <a:rPr i="1" lang="en">
                <a:solidFill>
                  <a:schemeClr val="dk1"/>
                </a:solidFill>
              </a:rPr>
              <a:t>the total set </a:t>
            </a:r>
            <a:r>
              <a:rPr lang="en">
                <a:solidFill>
                  <a:schemeClr val="dk1"/>
                </a:solidFill>
              </a:rPr>
              <a:t>of employee entities must be related to a department entity via </a:t>
            </a:r>
            <a:r>
              <a:rPr lang="en" sz="1200">
                <a:solidFill>
                  <a:schemeClr val="dk1"/>
                </a:solidFill>
              </a:rPr>
              <a:t>WORKS_FOR</a:t>
            </a:r>
            <a:r>
              <a:rPr lang="en">
                <a:solidFill>
                  <a:schemeClr val="dk1"/>
                </a:solidFill>
              </a:rPr>
              <a:t>. Total participation is also called </a:t>
            </a:r>
            <a:r>
              <a:rPr b="1" lang="en">
                <a:solidFill>
                  <a:schemeClr val="dk1"/>
                </a:solidFill>
              </a:rPr>
              <a:t>existence dependency</a:t>
            </a:r>
            <a:r>
              <a:rPr lang="en">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 	</a:t>
            </a:r>
            <a:endParaRPr>
              <a:solidFill>
                <a:schemeClr val="dk1"/>
              </a:solidFill>
            </a:endParaRPr>
          </a:p>
        </p:txBody>
      </p:sp>
      <p:pic>
        <p:nvPicPr>
          <p:cNvPr id="500" name="Google Shape;500;p73"/>
          <p:cNvPicPr preferRelativeResize="0"/>
          <p:nvPr/>
        </p:nvPicPr>
        <p:blipFill>
          <a:blip r:embed="rId3">
            <a:alphaModFix/>
          </a:blip>
          <a:stretch>
            <a:fillRect/>
          </a:stretch>
        </p:blipFill>
        <p:spPr>
          <a:xfrm>
            <a:off x="5179700" y="1609675"/>
            <a:ext cx="4020475" cy="24476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6" name="Google Shape;506;p74"/>
          <p:cNvSpPr txBox="1"/>
          <p:nvPr/>
        </p:nvSpPr>
        <p:spPr>
          <a:xfrm>
            <a:off x="523200" y="1170125"/>
            <a:ext cx="30000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We do not expect every employee to manage a department, so the participation of </a:t>
            </a:r>
            <a:r>
              <a:rPr lang="en" sz="1200">
                <a:solidFill>
                  <a:schemeClr val="dk1"/>
                </a:solidFill>
              </a:rPr>
              <a:t>EMPLOYEE </a:t>
            </a:r>
            <a:r>
              <a:rPr lang="en">
                <a:solidFill>
                  <a:schemeClr val="dk1"/>
                </a:solidFill>
              </a:rPr>
              <a:t>in the </a:t>
            </a:r>
            <a:r>
              <a:rPr lang="en" sz="1200">
                <a:solidFill>
                  <a:schemeClr val="dk1"/>
                </a:solidFill>
              </a:rPr>
              <a:t>MANAGES </a:t>
            </a:r>
            <a:r>
              <a:rPr lang="en">
                <a:solidFill>
                  <a:schemeClr val="dk1"/>
                </a:solidFill>
              </a:rPr>
              <a:t>relationship type is </a:t>
            </a:r>
            <a:r>
              <a:rPr b="1" lang="en">
                <a:solidFill>
                  <a:schemeClr val="dk1"/>
                </a:solidFill>
              </a:rPr>
              <a:t>partial</a:t>
            </a:r>
            <a:r>
              <a:rPr lang="en">
                <a:solidFill>
                  <a:schemeClr val="dk1"/>
                </a:solidFill>
              </a:rPr>
              <a:t>, meaning that </a:t>
            </a:r>
            <a:r>
              <a:rPr i="1" lang="en">
                <a:solidFill>
                  <a:schemeClr val="dk1"/>
                </a:solidFill>
              </a:rPr>
              <a:t>some </a:t>
            </a:r>
            <a:r>
              <a:rPr lang="en">
                <a:solidFill>
                  <a:schemeClr val="dk1"/>
                </a:solidFill>
              </a:rPr>
              <a:t>or </a:t>
            </a:r>
            <a:r>
              <a:rPr i="1" lang="en">
                <a:solidFill>
                  <a:schemeClr val="dk1"/>
                </a:solidFill>
              </a:rPr>
              <a:t>part of the set of </a:t>
            </a:r>
            <a:r>
              <a:rPr lang="en">
                <a:solidFill>
                  <a:schemeClr val="dk1"/>
                </a:solidFill>
              </a:rPr>
              <a:t>employee entities are related to some department entity via </a:t>
            </a:r>
            <a:r>
              <a:rPr lang="en" sz="1200">
                <a:solidFill>
                  <a:schemeClr val="dk1"/>
                </a:solidFill>
              </a:rPr>
              <a:t>MANAGES</a:t>
            </a:r>
            <a:r>
              <a:rPr lang="en">
                <a:solidFill>
                  <a:schemeClr val="dk1"/>
                </a:solidFill>
              </a:rPr>
              <a:t>, but not necessarily all.  </a:t>
            </a:r>
            <a:endParaRPr/>
          </a:p>
        </p:txBody>
      </p:sp>
      <p:sp>
        <p:nvSpPr>
          <p:cNvPr id="507" name="Google Shape;507;p74"/>
          <p:cNvSpPr txBox="1"/>
          <p:nvPr/>
        </p:nvSpPr>
        <p:spPr>
          <a:xfrm>
            <a:off x="2111425" y="3838625"/>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In ER diagrams, total participation (or existence dependency) is displayed as a </a:t>
            </a:r>
            <a:r>
              <a:rPr i="1" lang="en" sz="1100">
                <a:solidFill>
                  <a:schemeClr val="dk1"/>
                </a:solidFill>
              </a:rPr>
              <a:t>double line </a:t>
            </a:r>
            <a:r>
              <a:rPr lang="en" sz="1100">
                <a:solidFill>
                  <a:schemeClr val="dk1"/>
                </a:solidFill>
              </a:rPr>
              <a:t>connecting the participating entity type to the relationship, whereas partial participation is represented by a </a:t>
            </a:r>
            <a:r>
              <a:rPr i="1" lang="en" sz="1100">
                <a:solidFill>
                  <a:schemeClr val="dk1"/>
                </a:solidFill>
              </a:rPr>
              <a:t>single line  </a:t>
            </a:r>
            <a:endParaRPr i="1"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508" name="Google Shape;508;p74"/>
          <p:cNvPicPr preferRelativeResize="0"/>
          <p:nvPr/>
        </p:nvPicPr>
        <p:blipFill>
          <a:blip r:embed="rId3">
            <a:alphaModFix/>
          </a:blip>
          <a:stretch>
            <a:fillRect/>
          </a:stretch>
        </p:blipFill>
        <p:spPr>
          <a:xfrm>
            <a:off x="4849075" y="1666725"/>
            <a:ext cx="3565101" cy="223189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Weak Entity Set</a:t>
            </a:r>
            <a:endParaRPr/>
          </a:p>
        </p:txBody>
      </p:sp>
      <p:sp>
        <p:nvSpPr>
          <p:cNvPr id="514" name="Google Shape;514;p75"/>
          <p:cNvSpPr txBox="1"/>
          <p:nvPr>
            <p:ph idx="1" type="body"/>
          </p:nvPr>
        </p:nvSpPr>
        <p:spPr>
          <a:xfrm>
            <a:off x="311700" y="1152475"/>
            <a:ext cx="6731400" cy="26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chemeClr val="dk1"/>
                </a:solidFill>
              </a:rPr>
              <a:t>An entity set that has a primary key is termed a </a:t>
            </a:r>
            <a:r>
              <a:rPr b="1" lang="en" sz="1000">
                <a:solidFill>
                  <a:schemeClr val="dk1"/>
                </a:solidFill>
              </a:rPr>
              <a:t>strong entity set</a:t>
            </a:r>
            <a:r>
              <a:rPr lang="en" sz="1000">
                <a:solidFill>
                  <a:schemeClr val="dk1"/>
                </a:solidFill>
              </a:rPr>
              <a:t>.</a:t>
            </a:r>
            <a:endParaRPr sz="1000">
              <a:solidFill>
                <a:schemeClr val="dk1"/>
              </a:solidFill>
            </a:endParaRPr>
          </a:p>
          <a:p>
            <a:pPr indent="0" lvl="0" marL="0" rtl="0" algn="l">
              <a:spcBef>
                <a:spcPts val="1200"/>
              </a:spcBef>
              <a:spcAft>
                <a:spcPts val="0"/>
              </a:spcAft>
              <a:buClr>
                <a:schemeClr val="dk1"/>
              </a:buClr>
              <a:buSzPts val="1100"/>
              <a:buFont typeface="Arial"/>
              <a:buNone/>
            </a:pPr>
            <a:r>
              <a:rPr lang="en" sz="1000">
                <a:solidFill>
                  <a:schemeClr val="dk1"/>
                </a:solidFill>
              </a:rPr>
              <a:t>An entity set that does not have sufficient attributes to form a primary key is termed a </a:t>
            </a:r>
            <a:r>
              <a:rPr b="1" lang="en" sz="1000">
                <a:solidFill>
                  <a:schemeClr val="dk1"/>
                </a:solidFill>
              </a:rPr>
              <a:t>weak entity set</a:t>
            </a:r>
            <a:r>
              <a:rPr lang="en" sz="1000">
                <a:solidFill>
                  <a:schemeClr val="dk1"/>
                </a:solidFill>
              </a:rPr>
              <a:t>. </a:t>
            </a: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000">
                <a:solidFill>
                  <a:schemeClr val="dk1"/>
                </a:solidFill>
              </a:rPr>
              <a:t>For a weak entity set to be meaningful, it must be associated with another entity set, called the </a:t>
            </a:r>
            <a:r>
              <a:rPr b="1" lang="en" sz="1000">
                <a:solidFill>
                  <a:schemeClr val="dk1"/>
                </a:solidFill>
              </a:rPr>
              <a:t>identifying </a:t>
            </a:r>
            <a:r>
              <a:rPr lang="en" sz="1000">
                <a:solidFill>
                  <a:schemeClr val="dk1"/>
                </a:solidFill>
              </a:rPr>
              <a:t>or </a:t>
            </a:r>
            <a:r>
              <a:rPr b="1" lang="en" sz="1000">
                <a:solidFill>
                  <a:schemeClr val="dk1"/>
                </a:solidFill>
              </a:rPr>
              <a:t>owner entity set</a:t>
            </a:r>
            <a:r>
              <a:rPr lang="en" sz="1000">
                <a:solidFill>
                  <a:schemeClr val="dk1"/>
                </a:solidFill>
              </a:rPr>
              <a:t>. </a:t>
            </a:r>
            <a:endParaRPr sz="1000">
              <a:solidFill>
                <a:schemeClr val="dk1"/>
              </a:solidFill>
            </a:endParaRPr>
          </a:p>
          <a:p>
            <a:pPr indent="0" lvl="0" marL="0" rtl="0" algn="l">
              <a:spcBef>
                <a:spcPts val="1200"/>
              </a:spcBef>
              <a:spcAft>
                <a:spcPts val="0"/>
              </a:spcAft>
              <a:buNone/>
            </a:pPr>
            <a:r>
              <a:rPr lang="en" sz="1000">
                <a:solidFill>
                  <a:schemeClr val="dk1"/>
                </a:solidFill>
              </a:rPr>
              <a:t>Every weak entity must be associated with an identifying entity; that is, the weak entity set is said to be </a:t>
            </a:r>
            <a:r>
              <a:rPr b="1" lang="en" sz="1000">
                <a:solidFill>
                  <a:schemeClr val="dk1"/>
                </a:solidFill>
              </a:rPr>
              <a:t>existence dependent </a:t>
            </a:r>
            <a:r>
              <a:rPr lang="en" sz="1000">
                <a:solidFill>
                  <a:schemeClr val="dk1"/>
                </a:solidFill>
              </a:rPr>
              <a:t>on the identifying entity set. The identifying entity set is said to </a:t>
            </a:r>
            <a:r>
              <a:rPr b="1" lang="en" sz="1000">
                <a:solidFill>
                  <a:schemeClr val="dk1"/>
                </a:solidFill>
              </a:rPr>
              <a:t>own </a:t>
            </a:r>
            <a:r>
              <a:rPr lang="en" sz="1000">
                <a:solidFill>
                  <a:schemeClr val="dk1"/>
                </a:solidFill>
              </a:rPr>
              <a:t>the weak entity set that it identifies. </a:t>
            </a:r>
            <a:endParaRPr sz="1000">
              <a:solidFill>
                <a:schemeClr val="dk1"/>
              </a:solidFill>
            </a:endParaRPr>
          </a:p>
          <a:p>
            <a:pPr indent="0" lvl="0" marL="0" rtl="0" algn="l">
              <a:spcBef>
                <a:spcPts val="1200"/>
              </a:spcBef>
              <a:spcAft>
                <a:spcPts val="0"/>
              </a:spcAft>
              <a:buNone/>
            </a:pPr>
            <a:r>
              <a:rPr lang="en" sz="1000">
                <a:solidFill>
                  <a:schemeClr val="dk1"/>
                </a:solidFill>
              </a:rPr>
              <a:t>The relationship associating the weak entity set with the identifying entity set is called the </a:t>
            </a:r>
            <a:r>
              <a:rPr b="1" lang="en" sz="1000">
                <a:solidFill>
                  <a:schemeClr val="dk1"/>
                </a:solidFill>
              </a:rPr>
              <a:t>identifying relationship</a:t>
            </a:r>
            <a:r>
              <a:rPr lang="en" sz="1000">
                <a:solidFill>
                  <a:schemeClr val="dk1"/>
                </a:solidFill>
              </a:rPr>
              <a:t>.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
        <p:nvSpPr>
          <p:cNvPr id="515" name="Google Shape;515;p75"/>
          <p:cNvSpPr txBox="1"/>
          <p:nvPr/>
        </p:nvSpPr>
        <p:spPr>
          <a:xfrm>
            <a:off x="244925" y="3547250"/>
            <a:ext cx="4838700" cy="8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The identifying relationship is many-to-one from the weak entity set to the identifying entity set, and the participation of the weak entity set in the relationship is total. The identifying relationship set should not have any descriptive attributes, since any such attributes can instead be associated with the weak entity set. </a:t>
            </a:r>
            <a:r>
              <a:rPr lang="en" sz="1100">
                <a:solidFill>
                  <a:schemeClr val="dk1"/>
                </a:solidFill>
              </a:rPr>
              <a:t>	</a:t>
            </a:r>
            <a:endParaRPr sz="11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1" name="Google Shape;521;p76"/>
          <p:cNvSpPr txBox="1"/>
          <p:nvPr/>
        </p:nvSpPr>
        <p:spPr>
          <a:xfrm>
            <a:off x="422300" y="1494475"/>
            <a:ext cx="59451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solidFill>
                  <a:schemeClr val="dk1"/>
                </a:solidFill>
              </a:rPr>
              <a:t>Although a weak entity set does not have a primary key, we nevertheless need a means of distinguishing among all those entities in the weak entity set that depend on one particular strong entity. </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The </a:t>
            </a:r>
            <a:r>
              <a:rPr b="1" lang="en" sz="1000">
                <a:solidFill>
                  <a:schemeClr val="dk1"/>
                </a:solidFill>
              </a:rPr>
              <a:t>discriminator </a:t>
            </a:r>
            <a:r>
              <a:rPr lang="en" sz="1000">
                <a:solidFill>
                  <a:schemeClr val="dk1"/>
                </a:solidFill>
              </a:rPr>
              <a:t>of a weak entity set is a set of attributes that allows this distinction to be made. For example, the discriminator of the weak entity set </a:t>
            </a:r>
            <a:r>
              <a:rPr i="1" lang="en" sz="1000">
                <a:solidFill>
                  <a:schemeClr val="dk1"/>
                </a:solidFill>
              </a:rPr>
              <a:t>section </a:t>
            </a:r>
            <a:r>
              <a:rPr lang="en" sz="1000">
                <a:solidFill>
                  <a:schemeClr val="dk1"/>
                </a:solidFill>
              </a:rPr>
              <a:t>consists of the attributes </a:t>
            </a:r>
            <a:r>
              <a:rPr i="1" lang="en" sz="1000">
                <a:solidFill>
                  <a:schemeClr val="dk1"/>
                </a:solidFill>
              </a:rPr>
              <a:t>sec</a:t>
            </a:r>
            <a:r>
              <a:rPr lang="en" sz="1000">
                <a:solidFill>
                  <a:schemeClr val="dk1"/>
                </a:solidFill>
              </a:rPr>
              <a:t>and </a:t>
            </a:r>
            <a:r>
              <a:rPr i="1" lang="en" sz="1000">
                <a:solidFill>
                  <a:schemeClr val="dk1"/>
                </a:solidFill>
              </a:rPr>
              <a:t>semester</a:t>
            </a:r>
            <a:r>
              <a:rPr lang="en" sz="1000">
                <a:solidFill>
                  <a:schemeClr val="dk1"/>
                </a:solidFill>
              </a:rPr>
              <a:t>, since, for each course, this set of attributes uniquely identifies one single section for that course.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discriminator of a weak entity set is also called the </a:t>
            </a:r>
            <a:r>
              <a:rPr i="1" lang="en" sz="1000">
                <a:solidFill>
                  <a:schemeClr val="dk1"/>
                </a:solidFill>
              </a:rPr>
              <a:t>partial key </a:t>
            </a:r>
            <a:r>
              <a:rPr lang="en" sz="1000">
                <a:solidFill>
                  <a:schemeClr val="dk1"/>
                </a:solidFill>
              </a:rPr>
              <a:t>of the entity set. </a:t>
            </a:r>
            <a:endParaRPr sz="10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522" name="Google Shape;522;p76"/>
          <p:cNvPicPr preferRelativeResize="0"/>
          <p:nvPr/>
        </p:nvPicPr>
        <p:blipFill>
          <a:blip r:embed="rId3">
            <a:alphaModFix/>
          </a:blip>
          <a:stretch>
            <a:fillRect/>
          </a:stretch>
        </p:blipFill>
        <p:spPr>
          <a:xfrm>
            <a:off x="3234850" y="3295225"/>
            <a:ext cx="5597450" cy="1727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7"/>
          <p:cNvPicPr preferRelativeResize="0"/>
          <p:nvPr/>
        </p:nvPicPr>
        <p:blipFill>
          <a:blip r:embed="rId3">
            <a:alphaModFix/>
          </a:blip>
          <a:stretch>
            <a:fillRect/>
          </a:stretch>
        </p:blipFill>
        <p:spPr>
          <a:xfrm>
            <a:off x="123825" y="428400"/>
            <a:ext cx="8896350" cy="4419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8"/>
          <p:cNvPicPr preferRelativeResize="0"/>
          <p:nvPr/>
        </p:nvPicPr>
        <p:blipFill>
          <a:blip r:embed="rId3">
            <a:alphaModFix/>
          </a:blip>
          <a:stretch>
            <a:fillRect/>
          </a:stretch>
        </p:blipFill>
        <p:spPr>
          <a:xfrm>
            <a:off x="152400" y="69400"/>
            <a:ext cx="5976201" cy="4921701"/>
          </a:xfrm>
          <a:prstGeom prst="rect">
            <a:avLst/>
          </a:prstGeom>
          <a:noFill/>
          <a:ln>
            <a:noFill/>
          </a:ln>
        </p:spPr>
      </p:pic>
      <p:sp>
        <p:nvSpPr>
          <p:cNvPr id="533" name="Google Shape;533;p78"/>
          <p:cNvSpPr/>
          <p:nvPr/>
        </p:nvSpPr>
        <p:spPr>
          <a:xfrm>
            <a:off x="251692" y="2541350"/>
            <a:ext cx="1752750" cy="1517025"/>
          </a:xfrm>
          <a:custGeom>
            <a:rect b="b" l="l" r="r" t="t"/>
            <a:pathLst>
              <a:path extrusionOk="0" h="60681" w="70110">
                <a:moveTo>
                  <a:pt x="27908" y="1744"/>
                </a:moveTo>
                <a:cubicBezTo>
                  <a:pt x="22366" y="1744"/>
                  <a:pt x="15660" y="852"/>
                  <a:pt x="11518" y="4534"/>
                </a:cubicBezTo>
                <a:cubicBezTo>
                  <a:pt x="2226" y="12795"/>
                  <a:pt x="-3716" y="30211"/>
                  <a:pt x="2800" y="40800"/>
                </a:cubicBezTo>
                <a:cubicBezTo>
                  <a:pt x="14401" y="59652"/>
                  <a:pt x="51006" y="67525"/>
                  <a:pt x="68010" y="53353"/>
                </a:cubicBezTo>
                <a:cubicBezTo>
                  <a:pt x="75935" y="46748"/>
                  <a:pt x="58218" y="34844"/>
                  <a:pt x="50923" y="27549"/>
                </a:cubicBezTo>
                <a:cubicBezTo>
                  <a:pt x="47202" y="23828"/>
                  <a:pt x="52098" y="16236"/>
                  <a:pt x="49179" y="11857"/>
                </a:cubicBezTo>
                <a:cubicBezTo>
                  <a:pt x="44621" y="5018"/>
                  <a:pt x="35778" y="0"/>
                  <a:pt x="27559" y="0"/>
                </a:cubicBezTo>
              </a:path>
            </a:pathLst>
          </a:custGeom>
          <a:noFill/>
          <a:ln cap="flat" cmpd="sng" w="9525">
            <a:solidFill>
              <a:schemeClr val="dk2"/>
            </a:solidFill>
            <a:prstDash val="solid"/>
            <a:round/>
            <a:headEnd len="med" w="med" type="none"/>
            <a:tailEnd len="med" w="med" type="none"/>
          </a:ln>
        </p:spPr>
      </p:sp>
      <p:sp>
        <p:nvSpPr>
          <p:cNvPr id="534" name="Google Shape;534;p78"/>
          <p:cNvSpPr txBox="1"/>
          <p:nvPr/>
        </p:nvSpPr>
        <p:spPr>
          <a:xfrm>
            <a:off x="684175" y="3735700"/>
            <a:ext cx="80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Recursive </a:t>
            </a:r>
            <a:endParaRPr sz="1000"/>
          </a:p>
        </p:txBody>
      </p:sp>
      <p:pic>
        <p:nvPicPr>
          <p:cNvPr id="535" name="Google Shape;535;p78"/>
          <p:cNvPicPr preferRelativeResize="0"/>
          <p:nvPr/>
        </p:nvPicPr>
        <p:blipFill>
          <a:blip r:embed="rId4">
            <a:alphaModFix/>
          </a:blip>
          <a:stretch>
            <a:fillRect/>
          </a:stretch>
        </p:blipFill>
        <p:spPr>
          <a:xfrm>
            <a:off x="6281001" y="152400"/>
            <a:ext cx="2710599" cy="42984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Extended ER diagram</a:t>
            </a:r>
            <a:endParaRPr/>
          </a:p>
        </p:txBody>
      </p:sp>
      <p:sp>
        <p:nvSpPr>
          <p:cNvPr id="541" name="Google Shape;541;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Super Class and Sub Class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“IS A” Relationship</a:t>
            </a:r>
            <a:endParaRPr/>
          </a:p>
        </p:txBody>
      </p:sp>
      <p:pic>
        <p:nvPicPr>
          <p:cNvPr id="542" name="Google Shape;542;p79"/>
          <p:cNvPicPr preferRelativeResize="0"/>
          <p:nvPr/>
        </p:nvPicPr>
        <p:blipFill>
          <a:blip r:embed="rId3">
            <a:alphaModFix/>
          </a:blip>
          <a:stretch>
            <a:fillRect/>
          </a:stretch>
        </p:blipFill>
        <p:spPr>
          <a:xfrm>
            <a:off x="4572003" y="979725"/>
            <a:ext cx="3896775" cy="3589150"/>
          </a:xfrm>
          <a:prstGeom prst="rect">
            <a:avLst/>
          </a:prstGeom>
          <a:noFill/>
          <a:ln>
            <a:noFill/>
          </a:ln>
        </p:spPr>
      </p:pic>
      <p:sp>
        <p:nvSpPr>
          <p:cNvPr id="543" name="Google Shape;543;p79"/>
          <p:cNvSpPr txBox="1"/>
          <p:nvPr/>
        </p:nvSpPr>
        <p:spPr>
          <a:xfrm>
            <a:off x="5641800" y="253675"/>
            <a:ext cx="28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09/06/2021</a:t>
            </a:r>
            <a:endParaRPr/>
          </a:p>
        </p:txBody>
      </p:sp>
      <p:sp>
        <p:nvSpPr>
          <p:cNvPr id="544" name="Google Shape;544;p79"/>
          <p:cNvSpPr txBox="1"/>
          <p:nvPr/>
        </p:nvSpPr>
        <p:spPr>
          <a:xfrm>
            <a:off x="611000" y="3111175"/>
            <a:ext cx="2881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Specialisation - Top Down Approach</a:t>
            </a:r>
            <a:endParaRPr/>
          </a:p>
          <a:p>
            <a:pPr indent="-317500" lvl="0" marL="457200" rtl="0" algn="l">
              <a:spcBef>
                <a:spcPts val="0"/>
              </a:spcBef>
              <a:spcAft>
                <a:spcPts val="0"/>
              </a:spcAft>
              <a:buSzPts val="1400"/>
              <a:buChar char="●"/>
            </a:pPr>
            <a:r>
              <a:rPr lang="en"/>
              <a:t>Generalisation - Bottom -up Approach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80"/>
          <p:cNvPicPr preferRelativeResize="0"/>
          <p:nvPr/>
        </p:nvPicPr>
        <p:blipFill>
          <a:blip r:embed="rId3">
            <a:alphaModFix/>
          </a:blip>
          <a:stretch>
            <a:fillRect/>
          </a:stretch>
        </p:blipFill>
        <p:spPr>
          <a:xfrm>
            <a:off x="316400" y="280625"/>
            <a:ext cx="5067300" cy="4400550"/>
          </a:xfrm>
          <a:prstGeom prst="rect">
            <a:avLst/>
          </a:prstGeom>
          <a:noFill/>
          <a:ln>
            <a:noFill/>
          </a:ln>
        </p:spPr>
      </p:pic>
      <p:sp>
        <p:nvSpPr>
          <p:cNvPr id="550" name="Google Shape;550;p80"/>
          <p:cNvSpPr/>
          <p:nvPr/>
        </p:nvSpPr>
        <p:spPr>
          <a:xfrm>
            <a:off x="267650" y="1054100"/>
            <a:ext cx="2000700" cy="1042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Overlapping</a:t>
            </a:r>
            <a:endParaRPr/>
          </a:p>
        </p:txBody>
      </p:sp>
      <p:sp>
        <p:nvSpPr>
          <p:cNvPr id="551" name="Google Shape;551;p80"/>
          <p:cNvSpPr/>
          <p:nvPr/>
        </p:nvSpPr>
        <p:spPr>
          <a:xfrm>
            <a:off x="3953825" y="3598125"/>
            <a:ext cx="2000700" cy="1042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Disjoint</a:t>
            </a:r>
            <a:endParaRPr/>
          </a:p>
        </p:txBody>
      </p:sp>
      <p:sp>
        <p:nvSpPr>
          <p:cNvPr id="552" name="Google Shape;552;p80"/>
          <p:cNvSpPr/>
          <p:nvPr/>
        </p:nvSpPr>
        <p:spPr>
          <a:xfrm>
            <a:off x="1333720" y="1403883"/>
            <a:ext cx="3489225" cy="1879900"/>
          </a:xfrm>
          <a:custGeom>
            <a:rect b="b" l="l" r="r" t="t"/>
            <a:pathLst>
              <a:path extrusionOk="0" h="75196" w="139569">
                <a:moveTo>
                  <a:pt x="45144" y="8083"/>
                </a:moveTo>
                <a:cubicBezTo>
                  <a:pt x="30854" y="8083"/>
                  <a:pt x="11338" y="6687"/>
                  <a:pt x="3610" y="18708"/>
                </a:cubicBezTo>
                <a:cubicBezTo>
                  <a:pt x="843" y="23012"/>
                  <a:pt x="-1255" y="29265"/>
                  <a:pt x="1034" y="33841"/>
                </a:cubicBezTo>
                <a:cubicBezTo>
                  <a:pt x="3396" y="38564"/>
                  <a:pt x="7393" y="42275"/>
                  <a:pt x="10693" y="46397"/>
                </a:cubicBezTo>
                <a:cubicBezTo>
                  <a:pt x="12639" y="48828"/>
                  <a:pt x="10776" y="52630"/>
                  <a:pt x="11015" y="55735"/>
                </a:cubicBezTo>
                <a:cubicBezTo>
                  <a:pt x="11288" y="59279"/>
                  <a:pt x="13454" y="62776"/>
                  <a:pt x="16167" y="65072"/>
                </a:cubicBezTo>
                <a:cubicBezTo>
                  <a:pt x="32913" y="79245"/>
                  <a:pt x="59631" y="71431"/>
                  <a:pt x="81527" y="72799"/>
                </a:cubicBezTo>
                <a:cubicBezTo>
                  <a:pt x="100334" y="73974"/>
                  <a:pt x="131268" y="81017"/>
                  <a:pt x="137228" y="63140"/>
                </a:cubicBezTo>
                <a:cubicBezTo>
                  <a:pt x="140802" y="52418"/>
                  <a:pt x="140230" y="39162"/>
                  <a:pt x="134652" y="29333"/>
                </a:cubicBezTo>
                <a:cubicBezTo>
                  <a:pt x="129124" y="19593"/>
                  <a:pt x="118726" y="13125"/>
                  <a:pt x="108895" y="7761"/>
                </a:cubicBezTo>
                <a:cubicBezTo>
                  <a:pt x="107158" y="6813"/>
                  <a:pt x="105078" y="9049"/>
                  <a:pt x="103099" y="9049"/>
                </a:cubicBezTo>
                <a:cubicBezTo>
                  <a:pt x="99428" y="9049"/>
                  <a:pt x="96047" y="6992"/>
                  <a:pt x="92474" y="6151"/>
                </a:cubicBezTo>
                <a:cubicBezTo>
                  <a:pt x="87252" y="4922"/>
                  <a:pt x="82624" y="1608"/>
                  <a:pt x="77341" y="677"/>
                </a:cubicBezTo>
                <a:cubicBezTo>
                  <a:pt x="68774" y="-834"/>
                  <a:pt x="59908" y="682"/>
                  <a:pt x="51262" y="1643"/>
                </a:cubicBezTo>
                <a:cubicBezTo>
                  <a:pt x="48207" y="1982"/>
                  <a:pt x="44882" y="1994"/>
                  <a:pt x="42246" y="3575"/>
                </a:cubicBezTo>
                <a:cubicBezTo>
                  <a:pt x="39967" y="4942"/>
                  <a:pt x="39108" y="9049"/>
                  <a:pt x="36451" y="9049"/>
                </a:cubicBezTo>
              </a:path>
            </a:pathLst>
          </a:custGeom>
          <a:noFill/>
          <a:ln cap="flat" cmpd="sng" w="9525">
            <a:solidFill>
              <a:schemeClr val="dk2"/>
            </a:solidFill>
            <a:prstDash val="solid"/>
            <a:round/>
            <a:headEnd len="med" w="med" type="none"/>
            <a:tailEnd len="med" w="med" type="none"/>
          </a:ln>
        </p:spPr>
      </p:sp>
      <p:sp>
        <p:nvSpPr>
          <p:cNvPr id="553" name="Google Shape;553;p80"/>
          <p:cNvSpPr txBox="1"/>
          <p:nvPr/>
        </p:nvSpPr>
        <p:spPr>
          <a:xfrm>
            <a:off x="6865300" y="760775"/>
            <a:ext cx="189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College</a:t>
            </a:r>
            <a:endParaRPr/>
          </a:p>
          <a:p>
            <a:pPr indent="0" lvl="0" marL="0" rtl="0" algn="l">
              <a:spcBef>
                <a:spcPts val="0"/>
              </a:spcBef>
              <a:spcAft>
                <a:spcPts val="0"/>
              </a:spcAft>
              <a:buNone/>
            </a:pPr>
            <a:r>
              <a:rPr lang="en"/>
              <a:t>Employee --?</a:t>
            </a:r>
            <a:endParaRPr/>
          </a:p>
          <a:p>
            <a:pPr indent="0" lvl="0" marL="0" rtl="0" algn="l">
              <a:spcBef>
                <a:spcPts val="0"/>
              </a:spcBef>
              <a:spcAft>
                <a:spcPts val="0"/>
              </a:spcAft>
              <a:buNone/>
            </a:pPr>
            <a:r>
              <a:rPr lang="en"/>
              <a:t>Permanent Emp : XYZ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{Disjoint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Temporary emp: XYZ</a:t>
            </a:r>
            <a:endParaRPr/>
          </a:p>
        </p:txBody>
      </p:sp>
      <p:cxnSp>
        <p:nvCxnSpPr>
          <p:cNvPr id="554" name="Google Shape;554;p80"/>
          <p:cNvCxnSpPr/>
          <p:nvPr/>
        </p:nvCxnSpPr>
        <p:spPr>
          <a:xfrm>
            <a:off x="5633750" y="768825"/>
            <a:ext cx="40200" cy="1368300"/>
          </a:xfrm>
          <a:prstGeom prst="straightConnector1">
            <a:avLst/>
          </a:prstGeom>
          <a:noFill/>
          <a:ln cap="flat" cmpd="sng" w="9525">
            <a:solidFill>
              <a:schemeClr val="dk2"/>
            </a:solidFill>
            <a:prstDash val="solid"/>
            <a:round/>
            <a:headEnd len="med" w="med" type="none"/>
            <a:tailEnd len="med" w="med" type="triangle"/>
          </a:ln>
        </p:spPr>
      </p:cxnSp>
      <p:sp>
        <p:nvSpPr>
          <p:cNvPr id="555" name="Google Shape;555;p80"/>
          <p:cNvSpPr txBox="1"/>
          <p:nvPr/>
        </p:nvSpPr>
        <p:spPr>
          <a:xfrm>
            <a:off x="4828825" y="277800"/>
            <a:ext cx="1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Specialisation</a:t>
            </a:r>
            <a:endParaRPr/>
          </a:p>
        </p:txBody>
      </p:sp>
      <p:cxnSp>
        <p:nvCxnSpPr>
          <p:cNvPr id="556" name="Google Shape;556;p80"/>
          <p:cNvCxnSpPr/>
          <p:nvPr/>
        </p:nvCxnSpPr>
        <p:spPr>
          <a:xfrm rot="10800000">
            <a:off x="7348400" y="3642575"/>
            <a:ext cx="24000" cy="1070400"/>
          </a:xfrm>
          <a:prstGeom prst="straightConnector1">
            <a:avLst/>
          </a:prstGeom>
          <a:noFill/>
          <a:ln cap="flat" cmpd="sng" w="9525">
            <a:solidFill>
              <a:schemeClr val="dk2"/>
            </a:solidFill>
            <a:prstDash val="solid"/>
            <a:round/>
            <a:headEnd len="med" w="med" type="none"/>
            <a:tailEnd len="med" w="med" type="triangle"/>
          </a:ln>
        </p:spPr>
      </p:cxnSp>
      <p:sp>
        <p:nvSpPr>
          <p:cNvPr id="557" name="Google Shape;557;p80"/>
          <p:cNvSpPr txBox="1"/>
          <p:nvPr/>
        </p:nvSpPr>
        <p:spPr>
          <a:xfrm>
            <a:off x="7702425" y="4085125"/>
            <a:ext cx="119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Generalisation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3" name="Google Shape;563;p81"/>
          <p:cNvPicPr preferRelativeResize="0"/>
          <p:nvPr/>
        </p:nvPicPr>
        <p:blipFill>
          <a:blip r:embed="rId3">
            <a:alphaModFix/>
          </a:blip>
          <a:stretch>
            <a:fillRect/>
          </a:stretch>
        </p:blipFill>
        <p:spPr>
          <a:xfrm>
            <a:off x="103104" y="201000"/>
            <a:ext cx="9138792"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93" name="Google Shape;93;p19"/>
          <p:cNvSpPr txBox="1"/>
          <p:nvPr>
            <p:ph idx="1" type="body"/>
          </p:nvPr>
        </p:nvSpPr>
        <p:spPr>
          <a:xfrm>
            <a:off x="311700" y="1152475"/>
            <a:ext cx="4600500" cy="3828000"/>
          </a:xfrm>
          <a:prstGeom prst="rect">
            <a:avLst/>
          </a:prstGeom>
        </p:spPr>
        <p:txBody>
          <a:bodyPr anchorCtr="0" anchor="t" bIns="91425" lIns="91425" spcFirstLastPara="1" rIns="91425" wrap="square" tIns="91425">
            <a:normAutofit fontScale="40000" lnSpcReduction="10000"/>
          </a:bodyPr>
          <a:lstStyle/>
          <a:p>
            <a:pPr indent="0" lvl="0" marL="457200" rtl="0" algn="l">
              <a:spcBef>
                <a:spcPts val="0"/>
              </a:spcBef>
              <a:spcAft>
                <a:spcPts val="0"/>
              </a:spcAft>
              <a:buNone/>
            </a:pPr>
            <a:r>
              <a:rPr lang="en" sz="2342">
                <a:solidFill>
                  <a:schemeClr val="dk1"/>
                </a:solidFill>
              </a:rPr>
              <a:t>3. </a:t>
            </a:r>
            <a:r>
              <a:rPr b="1" lang="en" sz="2342">
                <a:solidFill>
                  <a:schemeClr val="dk1"/>
                </a:solidFill>
              </a:rPr>
              <a:t>Data isolation</a:t>
            </a:r>
            <a:r>
              <a:rPr lang="en" sz="2342">
                <a:solidFill>
                  <a:schemeClr val="dk1"/>
                </a:solidFill>
              </a:rPr>
              <a:t>. Because data are scattered in various files, and files may be in different formats, writing new application programs to retrieve the appropriate data is difficult.</a:t>
            </a:r>
            <a:endParaRPr sz="2342">
              <a:solidFill>
                <a:schemeClr val="dk1"/>
              </a:solidFill>
            </a:endParaRPr>
          </a:p>
          <a:p>
            <a:pPr indent="0" lvl="0" marL="457200" rtl="0" algn="l">
              <a:spcBef>
                <a:spcPts val="1200"/>
              </a:spcBef>
              <a:spcAft>
                <a:spcPts val="0"/>
              </a:spcAft>
              <a:buNone/>
            </a:pPr>
            <a:br>
              <a:rPr lang="en" sz="2342">
                <a:solidFill>
                  <a:schemeClr val="dk1"/>
                </a:solidFill>
              </a:rPr>
            </a:br>
            <a:r>
              <a:rPr lang="en" sz="2342">
                <a:solidFill>
                  <a:schemeClr val="dk1"/>
                </a:solidFill>
              </a:rPr>
              <a:t>4. </a:t>
            </a:r>
            <a:r>
              <a:rPr b="1" lang="en" sz="2342">
                <a:solidFill>
                  <a:schemeClr val="dk1"/>
                </a:solidFill>
              </a:rPr>
              <a:t>Integrity problems</a:t>
            </a:r>
            <a:r>
              <a:rPr lang="en" sz="2342">
                <a:solidFill>
                  <a:schemeClr val="dk1"/>
                </a:solidFill>
              </a:rPr>
              <a:t>. The data values stored in the database must satisfy certain types of </a:t>
            </a:r>
            <a:r>
              <a:rPr b="1" lang="en" sz="2342">
                <a:solidFill>
                  <a:schemeClr val="dk1"/>
                </a:solidFill>
              </a:rPr>
              <a:t>consistency constraints</a:t>
            </a:r>
            <a:r>
              <a:rPr lang="en" sz="2342">
                <a:solidFill>
                  <a:schemeClr val="dk1"/>
                </a:solidFill>
              </a:rPr>
              <a:t>. Suppose the university maintains an account for each department, and records the balance amount in each account. Suppose also that the university requires that the account balance of a department may never fall below zero. Developers enforce these constraints in the system by adding appropriate code in the various application programs. However, when new constraints are added, it is difficult to change the programs to enforce them. The problem is compounded when constraints involve several data items from different files. </a:t>
            </a:r>
            <a:endParaRPr sz="2342">
              <a:solidFill>
                <a:schemeClr val="dk1"/>
              </a:solidFill>
            </a:endParaRPr>
          </a:p>
          <a:p>
            <a:pPr indent="0" lvl="0" marL="457200" rtl="0" algn="l">
              <a:spcBef>
                <a:spcPts val="1200"/>
              </a:spcBef>
              <a:spcAft>
                <a:spcPts val="1200"/>
              </a:spcAft>
              <a:buNone/>
            </a:pPr>
            <a:r>
              <a:rPr b="1" lang="en" sz="2263">
                <a:solidFill>
                  <a:schemeClr val="dk1"/>
                </a:solidFill>
              </a:rPr>
              <a:t>5. </a:t>
            </a:r>
            <a:r>
              <a:rPr b="1" lang="en" sz="2263">
                <a:solidFill>
                  <a:schemeClr val="dk1"/>
                </a:solidFill>
              </a:rPr>
              <a:t>Security problems</a:t>
            </a:r>
            <a:r>
              <a:rPr lang="en" sz="2263">
                <a:solidFill>
                  <a:schemeClr val="dk1"/>
                </a:solidFill>
              </a:rPr>
              <a:t>. Not every user of the database system should be able to access all the data. For example, in a university, payroll personnel need to see only that part of the database that has financial information. They do not need access to information about academic records. But, since applica- tion programs are added to the file-processing system in an ad hoc manner, enforcing such security constraints is difficult</a:t>
            </a:r>
            <a:r>
              <a:rPr lang="en" sz="1000">
                <a:solidFill>
                  <a:schemeClr val="dk1"/>
                </a:solidFill>
              </a:rPr>
              <a:t>. </a:t>
            </a:r>
            <a:br>
              <a:rPr lang="en" sz="2342">
                <a:solidFill>
                  <a:schemeClr val="dk1"/>
                </a:solidFill>
              </a:rPr>
            </a:br>
            <a:r>
              <a:rPr lang="en" sz="2342">
                <a:solidFill>
                  <a:schemeClr val="dk1"/>
                </a:solidFill>
              </a:rPr>
              <a:t> 						</a:t>
            </a:r>
            <a:endParaRPr/>
          </a:p>
        </p:txBody>
      </p:sp>
      <p:sp>
        <p:nvSpPr>
          <p:cNvPr id="94" name="Google Shape;94;p19"/>
          <p:cNvSpPr txBox="1"/>
          <p:nvPr/>
        </p:nvSpPr>
        <p:spPr>
          <a:xfrm>
            <a:off x="5399325" y="1040325"/>
            <a:ext cx="3432900" cy="357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 name="Google Shape;95;p19"/>
          <p:cNvSpPr txBox="1"/>
          <p:nvPr/>
        </p:nvSpPr>
        <p:spPr>
          <a:xfrm>
            <a:off x="4912200" y="28950"/>
            <a:ext cx="3954000" cy="484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6. </a:t>
            </a:r>
            <a:r>
              <a:rPr b="1" lang="en" sz="1000">
                <a:solidFill>
                  <a:schemeClr val="dk1"/>
                </a:solidFill>
              </a:rPr>
              <a:t>Atomicity problems</a:t>
            </a:r>
            <a:r>
              <a:rPr lang="en" sz="1000">
                <a:solidFill>
                  <a:schemeClr val="dk1"/>
                </a:solidFill>
              </a:rPr>
              <a:t>. A computer system, like any other device, is subject to failure. In many applications, it is crucial that, if a failure occurs, the data be restored to the consistent state that existed prior to the failure. Consider a program to transfer $500 from the account balance of department </a:t>
            </a:r>
            <a:r>
              <a:rPr i="1" lang="en" sz="1000">
                <a:solidFill>
                  <a:schemeClr val="dk1"/>
                </a:solidFill>
              </a:rPr>
              <a:t>A </a:t>
            </a:r>
            <a:r>
              <a:rPr lang="en" sz="1000">
                <a:solidFill>
                  <a:schemeClr val="dk1"/>
                </a:solidFill>
              </a:rPr>
              <a:t>to the account balance of department </a:t>
            </a:r>
            <a:r>
              <a:rPr i="1" lang="en" sz="1000">
                <a:solidFill>
                  <a:schemeClr val="dk1"/>
                </a:solidFill>
              </a:rPr>
              <a:t>B</a:t>
            </a:r>
            <a:r>
              <a:rPr lang="en" sz="1000">
                <a:solidFill>
                  <a:schemeClr val="dk1"/>
                </a:solidFill>
              </a:rPr>
              <a:t>. If a system failure occurs during the execution of the program, it is possible that the $500 was removed from the balance of department </a:t>
            </a:r>
            <a:r>
              <a:rPr i="1" lang="en" sz="1000">
                <a:solidFill>
                  <a:schemeClr val="dk1"/>
                </a:solidFill>
              </a:rPr>
              <a:t>A </a:t>
            </a:r>
            <a:r>
              <a:rPr lang="en" sz="1000">
                <a:solidFill>
                  <a:schemeClr val="dk1"/>
                </a:solidFill>
              </a:rPr>
              <a:t>but was not credited to the balance of department </a:t>
            </a:r>
            <a:r>
              <a:rPr i="1" lang="en" sz="1000">
                <a:solidFill>
                  <a:schemeClr val="dk1"/>
                </a:solidFill>
              </a:rPr>
              <a:t>B</a:t>
            </a:r>
            <a:r>
              <a:rPr lang="en" sz="1000">
                <a:solidFill>
                  <a:schemeClr val="dk1"/>
                </a:solidFill>
              </a:rPr>
              <a:t>, resulting in an inconsistent database state. Clearly, it is essential to database consistency that either both the credit and debit occur, or that neither occur. That is, the funds transfer must be </a:t>
            </a:r>
            <a:r>
              <a:rPr i="1" lang="en" sz="1000">
                <a:solidFill>
                  <a:schemeClr val="dk1"/>
                </a:solidFill>
              </a:rPr>
              <a:t>atomic</a:t>
            </a:r>
            <a:r>
              <a:rPr lang="en" sz="1000">
                <a:solidFill>
                  <a:schemeClr val="dk1"/>
                </a:solidFill>
              </a:rPr>
              <a:t>—it must happen in its entirety or not at all. It is difficult to ensure atomicity in a conventional file-processing system. </a:t>
            </a:r>
            <a:endParaRPr sz="1000">
              <a:solidFill>
                <a:schemeClr val="dk1"/>
              </a:solidFill>
            </a:endParaRPr>
          </a:p>
          <a:p>
            <a:pPr indent="0" lvl="0" marL="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7. </a:t>
            </a:r>
            <a:r>
              <a:rPr b="1" lang="en" sz="1000">
                <a:solidFill>
                  <a:schemeClr val="dk1"/>
                </a:solidFill>
              </a:rPr>
              <a:t>Concurrent-access-anomalies : </a:t>
            </a:r>
            <a:r>
              <a:rPr lang="en" sz="1100">
                <a:solidFill>
                  <a:schemeClr val="dk1"/>
                </a:solidFill>
              </a:rPr>
              <a:t>		 	 	 </a:t>
            </a:r>
            <a:r>
              <a:rPr lang="en" sz="1000">
                <a:solidFill>
                  <a:schemeClr val="dk1"/>
                </a:solidFill>
              </a:rPr>
              <a:t>Consider department </a:t>
            </a:r>
            <a:r>
              <a:rPr i="1" lang="en" sz="1000">
                <a:solidFill>
                  <a:schemeClr val="dk1"/>
                </a:solidFill>
              </a:rPr>
              <a:t>A</a:t>
            </a:r>
            <a:r>
              <a:rPr lang="en" sz="1000">
                <a:solidFill>
                  <a:schemeClr val="dk1"/>
                </a:solidFill>
              </a:rPr>
              <a:t>, with an account balance of $10,000. If two department clerks debit the account balance (by say $500 and $100, re- spectively) of department </a:t>
            </a:r>
            <a:r>
              <a:rPr i="1" lang="en" sz="1000">
                <a:solidFill>
                  <a:schemeClr val="dk1"/>
                </a:solidFill>
              </a:rPr>
              <a:t>A </a:t>
            </a:r>
            <a:r>
              <a:rPr lang="en" sz="1000">
                <a:solidFill>
                  <a:schemeClr val="dk1"/>
                </a:solidFill>
              </a:rPr>
              <a:t>at almost exactly the same time, the result of the concurrent executions may leave the budget in an incorrect (or inconsistent) state. Suppose that the programs executing on behalf of each withdrawal read the old balance, reduce that value by the amount being withdrawn, and write the result back. If the two programs run concurrently, they may both read the value $10,000, and write back $9500 and $9900, respectively. Depending on which one writes the value last, the account balance of department </a:t>
            </a:r>
            <a:r>
              <a:rPr i="1" lang="en" sz="1000">
                <a:solidFill>
                  <a:schemeClr val="dk1"/>
                </a:solidFill>
              </a:rPr>
              <a:t>A </a:t>
            </a:r>
            <a:r>
              <a:rPr lang="en" sz="1000">
                <a:solidFill>
                  <a:schemeClr val="dk1"/>
                </a:solidFill>
              </a:rPr>
              <a:t>may contain either $9500 or $9900, rather than the correct value of $9400.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82"/>
          <p:cNvPicPr preferRelativeResize="0"/>
          <p:nvPr/>
        </p:nvPicPr>
        <p:blipFill>
          <a:blip r:embed="rId3">
            <a:alphaModFix/>
          </a:blip>
          <a:stretch>
            <a:fillRect/>
          </a:stretch>
        </p:blipFill>
        <p:spPr>
          <a:xfrm>
            <a:off x="73053" y="0"/>
            <a:ext cx="6467196" cy="5143501"/>
          </a:xfrm>
          <a:prstGeom prst="rect">
            <a:avLst/>
          </a:prstGeom>
          <a:noFill/>
          <a:ln>
            <a:noFill/>
          </a:ln>
        </p:spPr>
      </p:pic>
      <p:sp>
        <p:nvSpPr>
          <p:cNvPr id="569" name="Google Shape;569;p82"/>
          <p:cNvSpPr txBox="1"/>
          <p:nvPr/>
        </p:nvSpPr>
        <p:spPr>
          <a:xfrm>
            <a:off x="6261600" y="3698775"/>
            <a:ext cx="14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 or disjoint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83"/>
          <p:cNvPicPr preferRelativeResize="0"/>
          <p:nvPr/>
        </p:nvPicPr>
        <p:blipFill>
          <a:blip r:embed="rId3">
            <a:alphaModFix/>
          </a:blip>
          <a:stretch>
            <a:fillRect/>
          </a:stretch>
        </p:blipFill>
        <p:spPr>
          <a:xfrm>
            <a:off x="61650" y="1017044"/>
            <a:ext cx="9144000" cy="260101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84"/>
          <p:cNvPicPr preferRelativeResize="0"/>
          <p:nvPr/>
        </p:nvPicPr>
        <p:blipFill>
          <a:blip r:embed="rId3">
            <a:alphaModFix/>
          </a:blip>
          <a:stretch>
            <a:fillRect/>
          </a:stretch>
        </p:blipFill>
        <p:spPr>
          <a:xfrm>
            <a:off x="99300" y="720153"/>
            <a:ext cx="9143999" cy="344629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5"/>
          <p:cNvPicPr preferRelativeResize="0"/>
          <p:nvPr/>
        </p:nvPicPr>
        <p:blipFill>
          <a:blip r:embed="rId3">
            <a:alphaModFix/>
          </a:blip>
          <a:stretch>
            <a:fillRect/>
          </a:stretch>
        </p:blipFill>
        <p:spPr>
          <a:xfrm>
            <a:off x="480235" y="0"/>
            <a:ext cx="7477781" cy="51435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Aggregation</a:t>
            </a:r>
            <a:endParaRPr/>
          </a:p>
        </p:txBody>
      </p:sp>
      <p:sp>
        <p:nvSpPr>
          <p:cNvPr id="590" name="Google Shape;590;p86"/>
          <p:cNvSpPr txBox="1"/>
          <p:nvPr>
            <p:ph idx="1" type="body"/>
          </p:nvPr>
        </p:nvSpPr>
        <p:spPr>
          <a:xfrm>
            <a:off x="311700" y="1152475"/>
            <a:ext cx="4593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000">
                <a:solidFill>
                  <a:schemeClr val="dk1"/>
                </a:solidFill>
              </a:rPr>
              <a:t>Suppose that each instructor guiding a student on a project is required to file a monthly evaluation report. </a:t>
            </a:r>
            <a:endParaRPr sz="1000">
              <a:solidFill>
                <a:schemeClr val="dk1"/>
              </a:solidFill>
            </a:endParaRPr>
          </a:p>
          <a:p>
            <a:pPr indent="-334327" lvl="0" marL="457200" rtl="0" algn="l">
              <a:spcBef>
                <a:spcPts val="1200"/>
              </a:spcBef>
              <a:spcAft>
                <a:spcPts val="0"/>
              </a:spcAft>
              <a:buClr>
                <a:schemeClr val="dk1"/>
              </a:buClr>
              <a:buSzPct val="180000"/>
              <a:buChar char="●"/>
            </a:pPr>
            <a:r>
              <a:rPr lang="en" sz="1000">
                <a:solidFill>
                  <a:schemeClr val="dk1"/>
                </a:solidFill>
              </a:rPr>
              <a:t>We model the evaluation report as an entity </a:t>
            </a:r>
            <a:r>
              <a:rPr i="1" lang="en" sz="1000">
                <a:solidFill>
                  <a:schemeClr val="dk1"/>
                </a:solidFill>
              </a:rPr>
              <a:t>evaluation</a:t>
            </a:r>
            <a:r>
              <a:rPr lang="en" sz="1000">
                <a:solidFill>
                  <a:schemeClr val="dk1"/>
                </a:solidFill>
              </a:rPr>
              <a:t>, with a primary key </a:t>
            </a:r>
            <a:r>
              <a:rPr i="1" lang="en" sz="1000">
                <a:solidFill>
                  <a:schemeClr val="dk1"/>
                </a:solidFill>
              </a:rPr>
              <a:t>evaluation id</a:t>
            </a:r>
            <a:r>
              <a:rPr lang="en" sz="1000">
                <a:solidFill>
                  <a:schemeClr val="dk1"/>
                </a:solidFill>
              </a:rPr>
              <a:t>. </a:t>
            </a:r>
            <a:endParaRPr sz="1000">
              <a:solidFill>
                <a:schemeClr val="dk1"/>
              </a:solidFill>
            </a:endParaRPr>
          </a:p>
          <a:p>
            <a:pPr indent="-334327" lvl="0" marL="457200" rtl="0" algn="l">
              <a:spcBef>
                <a:spcPts val="0"/>
              </a:spcBef>
              <a:spcAft>
                <a:spcPts val="0"/>
              </a:spcAft>
              <a:buClr>
                <a:schemeClr val="dk1"/>
              </a:buClr>
              <a:buSzPct val="180000"/>
              <a:buChar char="●"/>
            </a:pPr>
            <a:r>
              <a:rPr lang="en" sz="1000">
                <a:solidFill>
                  <a:schemeClr val="dk1"/>
                </a:solidFill>
              </a:rPr>
              <a:t>One alternative for recording the (</a:t>
            </a:r>
            <a:r>
              <a:rPr i="1" lang="en" sz="1000">
                <a:solidFill>
                  <a:schemeClr val="dk1"/>
                </a:solidFill>
              </a:rPr>
              <a:t>student</a:t>
            </a:r>
            <a:r>
              <a:rPr lang="en" sz="1000">
                <a:solidFill>
                  <a:schemeClr val="dk1"/>
                </a:solidFill>
              </a:rPr>
              <a:t>, </a:t>
            </a:r>
            <a:r>
              <a:rPr i="1" lang="en" sz="1000">
                <a:solidFill>
                  <a:schemeClr val="dk1"/>
                </a:solidFill>
              </a:rPr>
              <a:t>project</a:t>
            </a:r>
            <a:r>
              <a:rPr lang="en" sz="1000">
                <a:solidFill>
                  <a:schemeClr val="dk1"/>
                </a:solidFill>
              </a:rPr>
              <a:t>, </a:t>
            </a:r>
            <a:r>
              <a:rPr i="1" lang="en" sz="1000">
                <a:solidFill>
                  <a:schemeClr val="dk1"/>
                </a:solidFill>
              </a:rPr>
              <a:t>instructor</a:t>
            </a:r>
            <a:r>
              <a:rPr lang="en" sz="1000">
                <a:solidFill>
                  <a:schemeClr val="dk1"/>
                </a:solidFill>
              </a:rPr>
              <a:t>) combination to which an </a:t>
            </a:r>
            <a:r>
              <a:rPr i="1" lang="en" sz="1000">
                <a:solidFill>
                  <a:schemeClr val="dk1"/>
                </a:solidFill>
              </a:rPr>
              <a:t>evaluation </a:t>
            </a:r>
            <a:r>
              <a:rPr lang="en" sz="1000">
                <a:solidFill>
                  <a:schemeClr val="dk1"/>
                </a:solidFill>
              </a:rPr>
              <a:t>corresponds is to create a quaternary (4-way) relationship set </a:t>
            </a:r>
            <a:r>
              <a:rPr i="1" lang="en" sz="1000">
                <a:solidFill>
                  <a:schemeClr val="dk1"/>
                </a:solidFill>
              </a:rPr>
              <a:t>eval for </a:t>
            </a:r>
            <a:r>
              <a:rPr lang="en" sz="1000">
                <a:solidFill>
                  <a:schemeClr val="dk1"/>
                </a:solidFill>
              </a:rPr>
              <a:t>between </a:t>
            </a:r>
            <a:r>
              <a:rPr i="1" lang="en" sz="1000">
                <a:solidFill>
                  <a:schemeClr val="dk1"/>
                </a:solidFill>
              </a:rPr>
              <a:t>instructor</a:t>
            </a:r>
            <a:r>
              <a:rPr lang="en" sz="1000">
                <a:solidFill>
                  <a:schemeClr val="dk1"/>
                </a:solidFill>
              </a:rPr>
              <a:t>, </a:t>
            </a:r>
            <a:r>
              <a:rPr i="1" lang="en" sz="1000">
                <a:solidFill>
                  <a:schemeClr val="dk1"/>
                </a:solidFill>
              </a:rPr>
              <a:t>student</a:t>
            </a:r>
            <a:r>
              <a:rPr lang="en" sz="1000">
                <a:solidFill>
                  <a:schemeClr val="dk1"/>
                </a:solidFill>
              </a:rPr>
              <a:t>, </a:t>
            </a:r>
            <a:r>
              <a:rPr i="1" lang="en" sz="1000">
                <a:solidFill>
                  <a:schemeClr val="dk1"/>
                </a:solidFill>
              </a:rPr>
              <a:t>project</a:t>
            </a:r>
            <a:r>
              <a:rPr lang="en" sz="1000">
                <a:solidFill>
                  <a:schemeClr val="dk1"/>
                </a:solidFill>
              </a:rPr>
              <a:t>, and </a:t>
            </a:r>
            <a:r>
              <a:rPr i="1" lang="en" sz="1000">
                <a:solidFill>
                  <a:schemeClr val="dk1"/>
                </a:solidFill>
              </a:rPr>
              <a:t>evaluation</a:t>
            </a:r>
            <a:r>
              <a:rPr lang="en" sz="1000">
                <a:solidFill>
                  <a:schemeClr val="dk1"/>
                </a:solidFill>
              </a:rPr>
              <a:t>. (A quaternary relationship is required — a binary relationship between </a:t>
            </a:r>
            <a:r>
              <a:rPr i="1" lang="en" sz="1000">
                <a:solidFill>
                  <a:schemeClr val="dk1"/>
                </a:solidFill>
              </a:rPr>
              <a:t>student </a:t>
            </a:r>
            <a:r>
              <a:rPr lang="en" sz="1000">
                <a:solidFill>
                  <a:schemeClr val="dk1"/>
                </a:solidFill>
              </a:rPr>
              <a:t>and </a:t>
            </a:r>
            <a:r>
              <a:rPr i="1" lang="en" sz="1000">
                <a:solidFill>
                  <a:schemeClr val="dk1"/>
                </a:solidFill>
              </a:rPr>
              <a:t>evaluation</a:t>
            </a:r>
            <a:r>
              <a:rPr lang="en" sz="1000">
                <a:solidFill>
                  <a:schemeClr val="dk1"/>
                </a:solidFill>
              </a:rPr>
              <a:t>, for example, would not permit us to represent the (</a:t>
            </a:r>
            <a:r>
              <a:rPr i="1" lang="en" sz="1000">
                <a:solidFill>
                  <a:schemeClr val="dk1"/>
                </a:solidFill>
              </a:rPr>
              <a:t>project</a:t>
            </a:r>
            <a:r>
              <a:rPr lang="en" sz="1000">
                <a:solidFill>
                  <a:schemeClr val="dk1"/>
                </a:solidFill>
              </a:rPr>
              <a:t>, </a:t>
            </a:r>
            <a:r>
              <a:rPr i="1" lang="en" sz="1000">
                <a:solidFill>
                  <a:schemeClr val="dk1"/>
                </a:solidFill>
              </a:rPr>
              <a:t>instructor</a:t>
            </a:r>
            <a:r>
              <a:rPr lang="en" sz="1000">
                <a:solidFill>
                  <a:schemeClr val="dk1"/>
                </a:solidFill>
              </a:rPr>
              <a:t>) combination to which an </a:t>
            </a:r>
            <a:r>
              <a:rPr i="1" lang="en" sz="1000">
                <a:solidFill>
                  <a:schemeClr val="dk1"/>
                </a:solidFill>
              </a:rPr>
              <a:t>evaluation </a:t>
            </a:r>
            <a:r>
              <a:rPr lang="en" sz="1000">
                <a:solidFill>
                  <a:schemeClr val="dk1"/>
                </a:solidFill>
              </a:rPr>
              <a:t>corresponds.) </a:t>
            </a:r>
            <a:endParaRPr sz="1000">
              <a:solidFill>
                <a:schemeClr val="dk1"/>
              </a:solidFill>
            </a:endParaRPr>
          </a:p>
          <a:p>
            <a:pPr indent="-334327" lvl="0" marL="457200" rtl="0" algn="l">
              <a:spcBef>
                <a:spcPts val="0"/>
              </a:spcBef>
              <a:spcAft>
                <a:spcPts val="0"/>
              </a:spcAft>
              <a:buClr>
                <a:schemeClr val="dk1"/>
              </a:buClr>
              <a:buSzPct val="180000"/>
              <a:buChar char="●"/>
            </a:pPr>
            <a:r>
              <a:rPr lang="en" sz="1000">
                <a:solidFill>
                  <a:schemeClr val="dk1"/>
                </a:solidFill>
              </a:rPr>
              <a:t>Using the basic </a:t>
            </a:r>
            <a:r>
              <a:rPr lang="en" sz="900">
                <a:solidFill>
                  <a:schemeClr val="dk1"/>
                </a:solidFill>
              </a:rPr>
              <a:t>E-R </a:t>
            </a:r>
            <a:r>
              <a:rPr lang="en" sz="1000">
                <a:solidFill>
                  <a:schemeClr val="dk1"/>
                </a:solidFill>
              </a:rPr>
              <a:t>modeling constructs, we obtain the </a:t>
            </a:r>
            <a:r>
              <a:rPr lang="en" sz="900">
                <a:solidFill>
                  <a:schemeClr val="dk1"/>
                </a:solidFill>
              </a:rPr>
              <a:t>E-R </a:t>
            </a:r>
            <a:r>
              <a:rPr lang="en" sz="1000">
                <a:solidFill>
                  <a:schemeClr val="dk1"/>
                </a:solidFill>
              </a:rPr>
              <a:t>diagram </a:t>
            </a:r>
            <a:endParaRPr sz="10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pic>
        <p:nvPicPr>
          <p:cNvPr id="591" name="Google Shape;591;p86"/>
          <p:cNvPicPr preferRelativeResize="0"/>
          <p:nvPr/>
        </p:nvPicPr>
        <p:blipFill>
          <a:blip r:embed="rId3">
            <a:alphaModFix/>
          </a:blip>
          <a:stretch>
            <a:fillRect/>
          </a:stretch>
        </p:blipFill>
        <p:spPr>
          <a:xfrm>
            <a:off x="5058000" y="1170125"/>
            <a:ext cx="3933601" cy="2728143"/>
          </a:xfrm>
          <a:prstGeom prst="rect">
            <a:avLst/>
          </a:prstGeom>
          <a:noFill/>
          <a:ln>
            <a:noFill/>
          </a:ln>
        </p:spPr>
      </p:pic>
      <p:sp>
        <p:nvSpPr>
          <p:cNvPr id="592" name="Google Shape;592;p86"/>
          <p:cNvSpPr txBox="1"/>
          <p:nvPr/>
        </p:nvSpPr>
        <p:spPr>
          <a:xfrm>
            <a:off x="6044650" y="361775"/>
            <a:ext cx="25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10/06/2021</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7"/>
          <p:cNvSpPr txBox="1"/>
          <p:nvPr/>
        </p:nvSpPr>
        <p:spPr>
          <a:xfrm>
            <a:off x="163550" y="196250"/>
            <a:ext cx="30000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317500" lvl="0" marL="457200" rtl="0" algn="l">
              <a:spcBef>
                <a:spcPts val="0"/>
              </a:spcBef>
              <a:spcAft>
                <a:spcPts val="0"/>
              </a:spcAft>
              <a:buClr>
                <a:schemeClr val="dk1"/>
              </a:buClr>
              <a:buSzPts val="1400"/>
              <a:buChar char="●"/>
            </a:pPr>
            <a:r>
              <a:rPr b="1" lang="en" sz="1000">
                <a:solidFill>
                  <a:schemeClr val="dk1"/>
                </a:solidFill>
              </a:rPr>
              <a:t>Aggregation </a:t>
            </a:r>
            <a:r>
              <a:rPr lang="en" sz="1000">
                <a:solidFill>
                  <a:schemeClr val="dk1"/>
                </a:solidFill>
              </a:rPr>
              <a:t>is an abstraction through which relationships are treated as higher-level entities. </a:t>
            </a:r>
            <a:endParaRPr sz="1000">
              <a:solidFill>
                <a:schemeClr val="dk1"/>
              </a:solidFill>
            </a:endParaRPr>
          </a:p>
          <a:p>
            <a:pPr indent="-317500" lvl="0" marL="457200" rtl="0" algn="l">
              <a:spcBef>
                <a:spcPts val="0"/>
              </a:spcBef>
              <a:spcAft>
                <a:spcPts val="0"/>
              </a:spcAft>
              <a:buClr>
                <a:schemeClr val="dk1"/>
              </a:buClr>
              <a:buSzPts val="1400"/>
              <a:buChar char="●"/>
            </a:pPr>
            <a:r>
              <a:rPr lang="en" sz="1000">
                <a:solidFill>
                  <a:schemeClr val="dk1"/>
                </a:solidFill>
              </a:rPr>
              <a:t>Thus, for our example, we regard the relationship set </a:t>
            </a:r>
            <a:r>
              <a:rPr i="1" lang="en" sz="1000">
                <a:solidFill>
                  <a:schemeClr val="dk1"/>
                </a:solidFill>
              </a:rPr>
              <a:t>proj guide </a:t>
            </a:r>
            <a:r>
              <a:rPr lang="en" sz="1000">
                <a:solidFill>
                  <a:schemeClr val="dk1"/>
                </a:solidFill>
              </a:rPr>
              <a:t>(relating the entity sets </a:t>
            </a:r>
            <a:r>
              <a:rPr i="1" lang="en" sz="1000">
                <a:solidFill>
                  <a:schemeClr val="dk1"/>
                </a:solidFill>
              </a:rPr>
              <a:t>instructor</a:t>
            </a:r>
            <a:r>
              <a:rPr lang="en" sz="1000">
                <a:solidFill>
                  <a:schemeClr val="dk1"/>
                </a:solidFill>
              </a:rPr>
              <a:t>, </a:t>
            </a:r>
            <a:r>
              <a:rPr i="1" lang="en" sz="1000">
                <a:solidFill>
                  <a:schemeClr val="dk1"/>
                </a:solidFill>
              </a:rPr>
              <a:t>student</a:t>
            </a:r>
            <a:r>
              <a:rPr lang="en" sz="1000">
                <a:solidFill>
                  <a:schemeClr val="dk1"/>
                </a:solidFill>
              </a:rPr>
              <a:t>, and </a:t>
            </a:r>
            <a:r>
              <a:rPr i="1" lang="en" sz="1000">
                <a:solidFill>
                  <a:schemeClr val="dk1"/>
                </a:solidFill>
              </a:rPr>
              <a:t>project</a:t>
            </a:r>
            <a:r>
              <a:rPr lang="en" sz="1000">
                <a:solidFill>
                  <a:schemeClr val="dk1"/>
                </a:solidFill>
              </a:rPr>
              <a:t>) as a higher-level entity set called proj_guide. </a:t>
            </a:r>
            <a:endParaRPr sz="1000">
              <a:solidFill>
                <a:schemeClr val="dk1"/>
              </a:solidFill>
            </a:endParaRPr>
          </a:p>
          <a:p>
            <a:pPr indent="-317500" lvl="0" marL="457200" rtl="0" algn="l">
              <a:spcBef>
                <a:spcPts val="0"/>
              </a:spcBef>
              <a:spcAft>
                <a:spcPts val="0"/>
              </a:spcAft>
              <a:buClr>
                <a:schemeClr val="dk1"/>
              </a:buClr>
              <a:buSzPts val="1400"/>
              <a:buChar char="●"/>
            </a:pPr>
            <a:r>
              <a:rPr lang="en" sz="1000">
                <a:solidFill>
                  <a:schemeClr val="dk1"/>
                </a:solidFill>
              </a:rPr>
              <a:t>Such an entity is treated in the same manner as is any  other entity set.</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317500" lvl="0" marL="457200" rtl="0" algn="l">
              <a:spcBef>
                <a:spcPts val="0"/>
              </a:spcBef>
              <a:spcAft>
                <a:spcPts val="0"/>
              </a:spcAft>
              <a:buClr>
                <a:schemeClr val="dk1"/>
              </a:buClr>
              <a:buSzPts val="1400"/>
              <a:buChar char="●"/>
            </a:pPr>
            <a:r>
              <a:rPr lang="en" sz="1000">
                <a:solidFill>
                  <a:schemeClr val="dk1"/>
                </a:solidFill>
              </a:rPr>
              <a:t>We can then create a binary relationship </a:t>
            </a:r>
            <a:r>
              <a:rPr i="1" lang="en" sz="1000">
                <a:solidFill>
                  <a:schemeClr val="dk1"/>
                </a:solidFill>
              </a:rPr>
              <a:t>eval for </a:t>
            </a:r>
            <a:r>
              <a:rPr lang="en" sz="1000">
                <a:solidFill>
                  <a:schemeClr val="dk1"/>
                </a:solidFill>
              </a:rPr>
              <a:t>between </a:t>
            </a:r>
            <a:r>
              <a:rPr i="1" lang="en" sz="1000">
                <a:solidFill>
                  <a:schemeClr val="dk1"/>
                </a:solidFill>
              </a:rPr>
              <a:t>proj </a:t>
            </a:r>
            <a:r>
              <a:rPr lang="en" sz="1100">
                <a:solidFill>
                  <a:schemeClr val="dk1"/>
                </a:solidFill>
              </a:rPr>
              <a:t>_</a:t>
            </a:r>
            <a:r>
              <a:rPr i="1" lang="en" sz="1000">
                <a:solidFill>
                  <a:schemeClr val="dk1"/>
                </a:solidFill>
              </a:rPr>
              <a:t>guide </a:t>
            </a:r>
            <a:r>
              <a:rPr lang="en" sz="1000">
                <a:solidFill>
                  <a:schemeClr val="dk1"/>
                </a:solidFill>
              </a:rPr>
              <a:t>and </a:t>
            </a:r>
            <a:r>
              <a:rPr i="1" lang="en" sz="1000">
                <a:solidFill>
                  <a:schemeClr val="dk1"/>
                </a:solidFill>
              </a:rPr>
              <a:t>evaluation </a:t>
            </a:r>
            <a:r>
              <a:rPr lang="en" sz="1000">
                <a:solidFill>
                  <a:schemeClr val="dk1"/>
                </a:solidFill>
              </a:rPr>
              <a:t>to represent which (</a:t>
            </a:r>
            <a:r>
              <a:rPr i="1" lang="en" sz="1000">
                <a:solidFill>
                  <a:schemeClr val="dk1"/>
                </a:solidFill>
              </a:rPr>
              <a:t>student</a:t>
            </a:r>
            <a:r>
              <a:rPr lang="en" sz="1000">
                <a:solidFill>
                  <a:schemeClr val="dk1"/>
                </a:solidFill>
              </a:rPr>
              <a:t>, </a:t>
            </a:r>
            <a:r>
              <a:rPr i="1" lang="en" sz="1000">
                <a:solidFill>
                  <a:schemeClr val="dk1"/>
                </a:solidFill>
              </a:rPr>
              <a:t>project</a:t>
            </a:r>
            <a:r>
              <a:rPr lang="en" sz="1000">
                <a:solidFill>
                  <a:schemeClr val="dk1"/>
                </a:solidFill>
              </a:rPr>
              <a:t>, </a:t>
            </a:r>
            <a:r>
              <a:rPr i="1" lang="en" sz="1000">
                <a:solidFill>
                  <a:schemeClr val="dk1"/>
                </a:solidFill>
              </a:rPr>
              <a:t>instructor</a:t>
            </a:r>
            <a:r>
              <a:rPr lang="en" sz="1000">
                <a:solidFill>
                  <a:schemeClr val="dk1"/>
                </a:solidFill>
              </a:rPr>
              <a:t>) combination an </a:t>
            </a:r>
            <a:r>
              <a:rPr i="1" lang="en" sz="1000">
                <a:solidFill>
                  <a:schemeClr val="dk1"/>
                </a:solidFill>
              </a:rPr>
              <a:t>evaluation </a:t>
            </a:r>
            <a:r>
              <a:rPr lang="en" sz="1000">
                <a:solidFill>
                  <a:schemeClr val="dk1"/>
                </a:solidFill>
              </a:rPr>
              <a:t>is for. Figure shows a notation for aggregation commonly used to represent this situation. </a:t>
            </a: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598" name="Google Shape;598;p87"/>
          <p:cNvPicPr preferRelativeResize="0"/>
          <p:nvPr/>
        </p:nvPicPr>
        <p:blipFill>
          <a:blip r:embed="rId3">
            <a:alphaModFix/>
          </a:blip>
          <a:stretch>
            <a:fillRect/>
          </a:stretch>
        </p:blipFill>
        <p:spPr>
          <a:xfrm>
            <a:off x="3315950" y="152400"/>
            <a:ext cx="5675649" cy="44951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of Data</a:t>
            </a:r>
            <a:endParaRPr/>
          </a:p>
        </p:txBody>
      </p:sp>
      <p:sp>
        <p:nvSpPr>
          <p:cNvPr id="101" name="Google Shape;101;p20"/>
          <p:cNvSpPr txBox="1"/>
          <p:nvPr>
            <p:ph idx="1" type="body"/>
          </p:nvPr>
        </p:nvSpPr>
        <p:spPr>
          <a:xfrm>
            <a:off x="311700" y="1152475"/>
            <a:ext cx="4932300" cy="3227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000">
                <a:solidFill>
                  <a:schemeClr val="dk1"/>
                </a:solidFill>
              </a:rPr>
              <a:t>A database system is a collection of interrelated data and a set of programs that allow users to access and modify these data. </a:t>
            </a:r>
            <a:endParaRPr sz="10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293211" lvl="0" marL="457200" rtl="0" algn="l">
              <a:spcBef>
                <a:spcPts val="0"/>
              </a:spcBef>
              <a:spcAft>
                <a:spcPts val="0"/>
              </a:spcAft>
              <a:buClr>
                <a:schemeClr val="dk1"/>
              </a:buClr>
              <a:buSzPct val="100000"/>
              <a:buAutoNum type="arabicPeriod"/>
            </a:pPr>
            <a:r>
              <a:rPr lang="en" sz="1100">
                <a:solidFill>
                  <a:schemeClr val="dk1"/>
                </a:solidFill>
              </a:rPr>
              <a:t>Abstraction of Data :  </a:t>
            </a:r>
            <a:r>
              <a:rPr lang="en" sz="1000">
                <a:solidFill>
                  <a:schemeClr val="dk1"/>
                </a:solidFill>
              </a:rPr>
              <a:t>The system hides certain details of how the data are stored and maintained. </a:t>
            </a:r>
            <a:endParaRPr sz="1000">
              <a:solidFill>
                <a:schemeClr val="dk1"/>
              </a:solidFill>
            </a:endParaRPr>
          </a:p>
          <a:p>
            <a:pPr indent="-287337" lvl="0" marL="457200" rtl="0" algn="l">
              <a:spcBef>
                <a:spcPts val="0"/>
              </a:spcBef>
              <a:spcAft>
                <a:spcPts val="0"/>
              </a:spcAft>
              <a:buClr>
                <a:schemeClr val="dk1"/>
              </a:buClr>
              <a:buSzPct val="100000"/>
              <a:buAutoNum type="alphaLcParenR"/>
            </a:pPr>
            <a:r>
              <a:rPr lang="en" sz="1000">
                <a:solidFill>
                  <a:schemeClr val="dk1"/>
                </a:solidFill>
              </a:rPr>
              <a:t>Physical Level :The lowest level of abstraction describes </a:t>
            </a:r>
            <a:r>
              <a:rPr b="1" i="1" lang="en" sz="1216">
                <a:solidFill>
                  <a:schemeClr val="dk1"/>
                </a:solidFill>
              </a:rPr>
              <a:t>how</a:t>
            </a:r>
            <a:r>
              <a:rPr i="1" lang="en" sz="1000">
                <a:solidFill>
                  <a:schemeClr val="dk1"/>
                </a:solidFill>
              </a:rPr>
              <a:t> </a:t>
            </a:r>
            <a:r>
              <a:rPr lang="en" sz="1000">
                <a:solidFill>
                  <a:schemeClr val="dk1"/>
                </a:solidFill>
              </a:rPr>
              <a:t>the data are actually stored. The physical level describes complex low-level data structures in detail.</a:t>
            </a:r>
            <a:r>
              <a:rPr lang="en" sz="1100">
                <a:solidFill>
                  <a:schemeClr val="dk1"/>
                </a:solidFill>
              </a:rPr>
              <a:t>				</a:t>
            </a:r>
            <a:endParaRPr sz="1100">
              <a:solidFill>
                <a:schemeClr val="dk1"/>
              </a:solidFill>
            </a:endParaRPr>
          </a:p>
          <a:p>
            <a:pPr indent="-287337" lvl="0" marL="457200" rtl="0" algn="l">
              <a:spcBef>
                <a:spcPts val="0"/>
              </a:spcBef>
              <a:spcAft>
                <a:spcPts val="0"/>
              </a:spcAft>
              <a:buClr>
                <a:schemeClr val="dk1"/>
              </a:buClr>
              <a:buSzPct val="100000"/>
              <a:buAutoNum type="alphaLcParenR"/>
            </a:pPr>
            <a:r>
              <a:rPr lang="en" sz="1000">
                <a:solidFill>
                  <a:schemeClr val="dk1"/>
                </a:solidFill>
              </a:rPr>
              <a:t>Logical Level : describes </a:t>
            </a:r>
            <a:r>
              <a:rPr i="1" lang="en" sz="1000">
                <a:solidFill>
                  <a:schemeClr val="dk1"/>
                </a:solidFill>
              </a:rPr>
              <a:t>what </a:t>
            </a:r>
            <a:r>
              <a:rPr lang="en" sz="1000">
                <a:solidFill>
                  <a:schemeClr val="dk1"/>
                </a:solidFill>
              </a:rPr>
              <a:t>data are stored in the database, and what relationships exist among those data. The logical level thus describes the entire database in terms of a small number of relatively simple structures. Although implementation of the simple struc- tures at the logical level may involve complex physical-level structures, the user of the logical level does not need to be aware of this complexity. This is referred to as </a:t>
            </a:r>
            <a:r>
              <a:rPr b="1" lang="en" sz="1000">
                <a:solidFill>
                  <a:schemeClr val="dk1"/>
                </a:solidFill>
              </a:rPr>
              <a:t>physical data independence</a:t>
            </a:r>
            <a:r>
              <a:rPr lang="en" sz="1000">
                <a:solidFill>
                  <a:schemeClr val="dk1"/>
                </a:solidFill>
              </a:rPr>
              <a:t>. Database administrators, who must decide what information to keep in the database, use the logical level of abstraction. </a:t>
            </a:r>
            <a:r>
              <a:rPr lang="en" sz="1100">
                <a:solidFill>
                  <a:schemeClr val="dk1"/>
                </a:solidFill>
              </a:rPr>
              <a:t>				</a:t>
            </a:r>
            <a:endParaRPr sz="1100">
              <a:solidFill>
                <a:schemeClr val="dk1"/>
              </a:solidFill>
            </a:endParaRPr>
          </a:p>
          <a:p>
            <a:pPr indent="-287337" lvl="0" marL="457200" rtl="0" algn="l">
              <a:spcBef>
                <a:spcPts val="0"/>
              </a:spcBef>
              <a:spcAft>
                <a:spcPts val="0"/>
              </a:spcAft>
              <a:buClr>
                <a:schemeClr val="dk1"/>
              </a:buClr>
              <a:buSzPct val="100000"/>
              <a:buAutoNum type="alphaLcParenR"/>
            </a:pPr>
            <a:r>
              <a:rPr lang="en" sz="1000">
                <a:solidFill>
                  <a:schemeClr val="dk1"/>
                </a:solidFill>
              </a:rPr>
              <a:t>View level :</a:t>
            </a:r>
            <a:r>
              <a:rPr lang="en" sz="1100">
                <a:solidFill>
                  <a:schemeClr val="dk1"/>
                </a:solidFill>
              </a:rPr>
              <a:t> </a:t>
            </a:r>
            <a:r>
              <a:rPr lang="en" sz="1000">
                <a:solidFill>
                  <a:schemeClr val="dk1"/>
                </a:solidFill>
              </a:rPr>
              <a:t>Even though the logical level uses simpler structures, complexity remains because of the variety of information stored in a large database. Many users of the database system do not need all this information; instead, they need to access only a part of the database. The view level of abstraction exists to simplify their interaction with the system. The system may provide many views for the same database. </a:t>
            </a:r>
            <a:endParaRPr b="1"/>
          </a:p>
        </p:txBody>
      </p:sp>
      <p:pic>
        <p:nvPicPr>
          <p:cNvPr id="102" name="Google Shape;102;p20"/>
          <p:cNvPicPr preferRelativeResize="0"/>
          <p:nvPr/>
        </p:nvPicPr>
        <p:blipFill>
          <a:blip r:embed="rId3">
            <a:alphaModFix/>
          </a:blip>
          <a:stretch>
            <a:fillRect/>
          </a:stretch>
        </p:blipFill>
        <p:spPr>
          <a:xfrm>
            <a:off x="5349925" y="1283100"/>
            <a:ext cx="3595199" cy="2398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Instance &amp; Schema</a:t>
            </a:r>
            <a:endParaRPr/>
          </a:p>
        </p:txBody>
      </p:sp>
      <p:sp>
        <p:nvSpPr>
          <p:cNvPr id="108" name="Google Shape;108;p21"/>
          <p:cNvSpPr txBox="1"/>
          <p:nvPr>
            <p:ph idx="1" type="body"/>
          </p:nvPr>
        </p:nvSpPr>
        <p:spPr>
          <a:xfrm>
            <a:off x="311700" y="1152475"/>
            <a:ext cx="4148400" cy="29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chemeClr val="dk1"/>
                </a:solidFill>
              </a:rPr>
              <a:t>The collection of information stored in the database at a particular moment is called an </a:t>
            </a:r>
            <a:r>
              <a:rPr b="1" lang="en" sz="1000">
                <a:solidFill>
                  <a:schemeClr val="dk1"/>
                </a:solidFill>
              </a:rPr>
              <a:t>instance </a:t>
            </a:r>
            <a:r>
              <a:rPr lang="en" sz="1000">
                <a:solidFill>
                  <a:schemeClr val="dk1"/>
                </a:solidFill>
              </a:rPr>
              <a:t>of the database. </a:t>
            </a:r>
            <a:endParaRPr sz="1000">
              <a:solidFill>
                <a:schemeClr val="dk1"/>
              </a:solidFill>
            </a:endParaRPr>
          </a:p>
          <a:p>
            <a:pPr indent="0" lvl="0" marL="0" rtl="0" algn="l">
              <a:spcBef>
                <a:spcPts val="1200"/>
              </a:spcBef>
              <a:spcAft>
                <a:spcPts val="0"/>
              </a:spcAft>
              <a:buNone/>
            </a:pPr>
            <a:r>
              <a:rPr lang="en" sz="1000">
                <a:solidFill>
                  <a:schemeClr val="dk1"/>
                </a:solidFill>
              </a:rPr>
              <a:t>The overall design of the database is called the database </a:t>
            </a:r>
            <a:r>
              <a:rPr b="1" lang="en" sz="1000">
                <a:solidFill>
                  <a:schemeClr val="dk1"/>
                </a:solidFill>
              </a:rPr>
              <a:t>schema</a:t>
            </a:r>
            <a:r>
              <a:rPr lang="en" sz="1000">
                <a:solidFill>
                  <a:schemeClr val="dk1"/>
                </a:solidFill>
              </a:rPr>
              <a:t>. </a:t>
            </a:r>
            <a:endParaRPr sz="1000">
              <a:solidFill>
                <a:schemeClr val="dk1"/>
              </a:solidFill>
            </a:endParaRPr>
          </a:p>
          <a:p>
            <a:pPr indent="0" lvl="0" marL="0" rtl="0" algn="l">
              <a:spcBef>
                <a:spcPts val="1200"/>
              </a:spcBef>
              <a:spcAft>
                <a:spcPts val="0"/>
              </a:spcAft>
              <a:buNone/>
            </a:pPr>
            <a:r>
              <a:rPr lang="en" sz="1000">
                <a:solidFill>
                  <a:schemeClr val="dk1"/>
                </a:solidFill>
              </a:rPr>
              <a:t>The (i) </a:t>
            </a:r>
            <a:r>
              <a:rPr b="1" lang="en" sz="1000">
                <a:solidFill>
                  <a:schemeClr val="dk1"/>
                </a:solidFill>
              </a:rPr>
              <a:t>physical schema </a:t>
            </a:r>
            <a:r>
              <a:rPr lang="en" sz="1000">
                <a:solidFill>
                  <a:schemeClr val="dk1"/>
                </a:solidFill>
              </a:rPr>
              <a:t>describes the database design at the physical level, while the (2) </a:t>
            </a:r>
            <a:r>
              <a:rPr b="1" lang="en" sz="1000">
                <a:solidFill>
                  <a:schemeClr val="dk1"/>
                </a:solidFill>
              </a:rPr>
              <a:t>logical schema </a:t>
            </a:r>
            <a:r>
              <a:rPr lang="en" sz="1000">
                <a:solidFill>
                  <a:schemeClr val="dk1"/>
                </a:solidFill>
              </a:rPr>
              <a:t>describes the database design at the logical level. </a:t>
            </a:r>
            <a:endParaRPr sz="1000">
              <a:solidFill>
                <a:schemeClr val="dk1"/>
              </a:solidFill>
            </a:endParaRPr>
          </a:p>
          <a:p>
            <a:pPr indent="0" lvl="0" marL="0" rtl="0" algn="l">
              <a:spcBef>
                <a:spcPts val="1200"/>
              </a:spcBef>
              <a:spcAft>
                <a:spcPts val="1200"/>
              </a:spcAft>
              <a:buNone/>
            </a:pPr>
            <a:r>
              <a:rPr lang="en" sz="1000">
                <a:solidFill>
                  <a:schemeClr val="dk1"/>
                </a:solidFill>
              </a:rPr>
              <a:t>A database may also have several schemas at the view level, sometimes called (3)</a:t>
            </a:r>
            <a:r>
              <a:rPr b="1" lang="en" sz="1000">
                <a:solidFill>
                  <a:schemeClr val="dk1"/>
                </a:solidFill>
              </a:rPr>
              <a:t>subschemas</a:t>
            </a:r>
            <a:r>
              <a:rPr lang="en" sz="1000">
                <a:solidFill>
                  <a:schemeClr val="dk1"/>
                </a:solidFill>
              </a:rPr>
              <a:t>, that describe different views of the database.</a:t>
            </a:r>
            <a:endParaRPr sz="1000">
              <a:solidFill>
                <a:schemeClr val="dk1"/>
              </a:solidFill>
            </a:endParaRPr>
          </a:p>
        </p:txBody>
      </p:sp>
      <p:sp>
        <p:nvSpPr>
          <p:cNvPr id="109" name="Google Shape;109;p21"/>
          <p:cNvSpPr txBox="1"/>
          <p:nvPr/>
        </p:nvSpPr>
        <p:spPr>
          <a:xfrm>
            <a:off x="4756225" y="677725"/>
            <a:ext cx="3000000" cy="380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000">
                <a:solidFill>
                  <a:schemeClr val="dk1"/>
                </a:solidFill>
              </a:rPr>
              <a:t>The logical schema is the most important, in terms of its effect on application programs, since programmers construct applications by using the logical schema. T</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he physical schema is hidden beneath the logical schema, and can usually be changed easily without affecting application programs. Application programs are said to exhibit </a:t>
            </a:r>
            <a:r>
              <a:rPr b="1" lang="en" sz="1000">
                <a:solidFill>
                  <a:schemeClr val="dk1"/>
                </a:solidFill>
              </a:rPr>
              <a:t>physical data independence </a:t>
            </a:r>
            <a:r>
              <a:rPr lang="en" sz="1000">
                <a:solidFill>
                  <a:schemeClr val="dk1"/>
                </a:solidFill>
              </a:rPr>
              <a:t>if they do not depend on the physical schema, and thus need not be rewritten if the physical schema changes.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p:txBody>
      </p:sp>
      <p:sp>
        <p:nvSpPr>
          <p:cNvPr id="110" name="Google Shape;110;p21"/>
          <p:cNvSpPr txBox="1"/>
          <p:nvPr/>
        </p:nvSpPr>
        <p:spPr>
          <a:xfrm>
            <a:off x="6440450" y="178725"/>
            <a:ext cx="16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28/05</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